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12192000"/>
  <p:notesSz cx="6858000" cy="9144000"/>
  <p:embeddedFontLst>
    <p:embeddedFont>
      <p:font typeface="Play"/>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io/THTNd9oOjG6HxEAQ4dlxehz5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lay-regular.fntdata"/><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font" Target="fonts/Play-bold.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0" name="Google Shape;17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6" name="Google Shape;176;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697d5d4bbc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7" name="Google Shape;197;g3697d5d4bbc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697d5d4bb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8" name="Google Shape;208;g3697d5d4bb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6a1da4e0c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0" name="Google Shape;220;g36a1da4e0c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697d5d4bbc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0" name="Google Shape;230;g3697d5d4bbc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0" name="Google Shape;240;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6a197d8b79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6a197d8b7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7" name="Google Shape;25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6941c3b896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6941c3b89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6a1c2302a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5" name="Google Shape;265;g36a1c2302a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6a1c2302a6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1" name="Google Shape;271;g36a1c2302a6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6a1c2302a6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6a1c2302a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2" name="Google Shape;28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6941c3b896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36941c3b89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6" name="Google Shape;13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686d0361f7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6" name="Google Shape;146;g3686d0361f7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 name="Google Shape;15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1" name="Shape 11"/>
        <p:cNvGrpSpPr/>
        <p:nvPr/>
      </p:nvGrpSpPr>
      <p:grpSpPr>
        <a:xfrm>
          <a:off x="0" y="0"/>
          <a:ext cx="0" cy="0"/>
          <a:chOff x="0" y="0"/>
          <a:chExt cx="0" cy="0"/>
        </a:xfrm>
      </p:grpSpPr>
      <p:sp>
        <p:nvSpPr>
          <p:cNvPr id="12" name="Google Shape;12;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68" name="Shape 68"/>
        <p:cNvGrpSpPr/>
        <p:nvPr/>
      </p:nvGrpSpPr>
      <p:grpSpPr>
        <a:xfrm>
          <a:off x="0" y="0"/>
          <a:ext cx="0" cy="0"/>
          <a:chOff x="0" y="0"/>
          <a:chExt cx="0" cy="0"/>
        </a:xfrm>
      </p:grpSpPr>
      <p:sp>
        <p:nvSpPr>
          <p:cNvPr id="69" name="Google Shape;69;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74" name="Shape 74"/>
        <p:cNvGrpSpPr/>
        <p:nvPr/>
      </p:nvGrpSpPr>
      <p:grpSpPr>
        <a:xfrm>
          <a:off x="0" y="0"/>
          <a:ext cx="0" cy="0"/>
          <a:chOff x="0" y="0"/>
          <a:chExt cx="0" cy="0"/>
        </a:xfrm>
      </p:grpSpPr>
      <p:sp>
        <p:nvSpPr>
          <p:cNvPr id="75" name="Google Shape;75;p1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7" name="Shape 17"/>
        <p:cNvGrpSpPr/>
        <p:nvPr/>
      </p:nvGrpSpPr>
      <p:grpSpPr>
        <a:xfrm>
          <a:off x="0" y="0"/>
          <a:ext cx="0" cy="0"/>
          <a:chOff x="0" y="0"/>
          <a:chExt cx="0" cy="0"/>
        </a:xfrm>
      </p:grpSpPr>
      <p:sp>
        <p:nvSpPr>
          <p:cNvPr id="18" name="Google Shape;18;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23" name="Shape 23"/>
        <p:cNvGrpSpPr/>
        <p:nvPr/>
      </p:nvGrpSpPr>
      <p:grpSpPr>
        <a:xfrm>
          <a:off x="0" y="0"/>
          <a:ext cx="0" cy="0"/>
          <a:chOff x="0" y="0"/>
          <a:chExt cx="0" cy="0"/>
        </a:xfrm>
      </p:grpSpPr>
      <p:sp>
        <p:nvSpPr>
          <p:cNvPr id="24" name="Google Shape;24;p1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26" name="Google Shape;26;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29" name="Shape 29"/>
        <p:cNvGrpSpPr/>
        <p:nvPr/>
      </p:nvGrpSpPr>
      <p:grpSpPr>
        <a:xfrm>
          <a:off x="0" y="0"/>
          <a:ext cx="0" cy="0"/>
          <a:chOff x="0" y="0"/>
          <a:chExt cx="0" cy="0"/>
        </a:xfrm>
      </p:grpSpPr>
      <p:sp>
        <p:nvSpPr>
          <p:cNvPr id="30" name="Google Shape;3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36" name="Shape 36"/>
        <p:cNvGrpSpPr/>
        <p:nvPr/>
      </p:nvGrpSpPr>
      <p:grpSpPr>
        <a:xfrm>
          <a:off x="0" y="0"/>
          <a:ext cx="0" cy="0"/>
          <a:chOff x="0" y="0"/>
          <a:chExt cx="0" cy="0"/>
        </a:xfrm>
      </p:grpSpPr>
      <p:sp>
        <p:nvSpPr>
          <p:cNvPr id="37" name="Google Shape;37;p1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45" name="Shape 45"/>
        <p:cNvGrpSpPr/>
        <p:nvPr/>
      </p:nvGrpSpPr>
      <p:grpSpPr>
        <a:xfrm>
          <a:off x="0" y="0"/>
          <a:ext cx="0" cy="0"/>
          <a:chOff x="0" y="0"/>
          <a:chExt cx="0" cy="0"/>
        </a:xfrm>
      </p:grpSpPr>
      <p:sp>
        <p:nvSpPr>
          <p:cNvPr id="46" name="Google Shape;4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50" name="Shape 50"/>
        <p:cNvGrpSpPr/>
        <p:nvPr/>
      </p:nvGrpSpPr>
      <p:grpSpPr>
        <a:xfrm>
          <a:off x="0" y="0"/>
          <a:ext cx="0" cy="0"/>
          <a:chOff x="0" y="0"/>
          <a:chExt cx="0" cy="0"/>
        </a:xfrm>
      </p:grpSpPr>
      <p:sp>
        <p:nvSpPr>
          <p:cNvPr id="51" name="Google Shape;5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54" name="Shape 54"/>
        <p:cNvGrpSpPr/>
        <p:nvPr/>
      </p:nvGrpSpPr>
      <p:grpSpPr>
        <a:xfrm>
          <a:off x="0" y="0"/>
          <a:ext cx="0" cy="0"/>
          <a:chOff x="0" y="0"/>
          <a:chExt cx="0" cy="0"/>
        </a:xfrm>
      </p:grpSpPr>
      <p:sp>
        <p:nvSpPr>
          <p:cNvPr id="55" name="Google Shape;55;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1" name="Shape 61"/>
        <p:cNvGrpSpPr/>
        <p:nvPr/>
      </p:nvGrpSpPr>
      <p:grpSpPr>
        <a:xfrm>
          <a:off x="0" y="0"/>
          <a:ext cx="0" cy="0"/>
          <a:chOff x="0" y="0"/>
          <a:chExt cx="0" cy="0"/>
        </a:xfrm>
      </p:grpSpPr>
      <p:sp>
        <p:nvSpPr>
          <p:cNvPr id="62" name="Google Shape;62;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7"/>
          <p:cNvSpPr/>
          <p:nvPr>
            <p:ph idx="2" type="pic"/>
          </p:nvPr>
        </p:nvSpPr>
        <p:spPr>
          <a:xfrm>
            <a:off x="5183188" y="987425"/>
            <a:ext cx="6172200" cy="4873625"/>
          </a:xfrm>
          <a:prstGeom prst="rect">
            <a:avLst/>
          </a:prstGeom>
          <a:noFill/>
          <a:ln>
            <a:noFill/>
          </a:ln>
        </p:spPr>
      </p:sp>
      <p:sp>
        <p:nvSpPr>
          <p:cNvPr id="64" name="Google Shape;64;p1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 name="Google Shape;9;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 name="Google Shape;1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659756" y="4242123"/>
            <a:ext cx="10926501" cy="1384232"/>
          </a:xfrm>
          <a:prstGeom prst="rect">
            <a:avLst/>
          </a:prstGeom>
          <a:solidFill>
            <a:srgbClr val="E09A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5" name="Google Shape;85;p1"/>
          <p:cNvSpPr/>
          <p:nvPr/>
        </p:nvSpPr>
        <p:spPr>
          <a:xfrm>
            <a:off x="659756" y="486137"/>
            <a:ext cx="10926501" cy="3611301"/>
          </a:xfrm>
          <a:prstGeom prst="rect">
            <a:avLst/>
          </a:prstGeom>
          <a:solidFill>
            <a:srgbClr val="95C1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6" name="Google Shape;86;p1"/>
          <p:cNvSpPr txBox="1"/>
          <p:nvPr>
            <p:ph type="ctrTitle"/>
          </p:nvPr>
        </p:nvSpPr>
        <p:spPr>
          <a:xfrm>
            <a:off x="1628173" y="1225817"/>
            <a:ext cx="7353782" cy="2387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683C11"/>
              </a:buClr>
              <a:buSzPts val="3600"/>
              <a:buFont typeface="Arial"/>
              <a:buNone/>
            </a:pPr>
            <a:r>
              <a:rPr b="1" lang="fr-FR" sz="3600">
                <a:solidFill>
                  <a:srgbClr val="683C11"/>
                </a:solidFill>
                <a:latin typeface="Arial"/>
                <a:ea typeface="Arial"/>
                <a:cs typeface="Arial"/>
                <a:sym typeface="Arial"/>
              </a:rPr>
              <a:t>Faire converger les solidarités </a:t>
            </a:r>
            <a:r>
              <a:rPr lang="fr-FR" sz="3200">
                <a:solidFill>
                  <a:srgbClr val="683C11"/>
                </a:solidFill>
                <a:latin typeface="Arial"/>
                <a:ea typeface="Arial"/>
                <a:cs typeface="Arial"/>
                <a:sym typeface="Arial"/>
              </a:rPr>
              <a:t>:</a:t>
            </a:r>
            <a:br>
              <a:rPr lang="fr-FR" sz="3200">
                <a:solidFill>
                  <a:srgbClr val="683C11"/>
                </a:solidFill>
                <a:latin typeface="Arial"/>
                <a:ea typeface="Arial"/>
                <a:cs typeface="Arial"/>
                <a:sym typeface="Arial"/>
              </a:rPr>
            </a:br>
            <a:r>
              <a:rPr lang="fr-FR" sz="2800">
                <a:solidFill>
                  <a:srgbClr val="683C11"/>
                </a:solidFill>
                <a:latin typeface="Arial"/>
                <a:ea typeface="Arial"/>
                <a:cs typeface="Arial"/>
                <a:sym typeface="Arial"/>
              </a:rPr>
              <a:t>Agir à l’International et en France </a:t>
            </a:r>
            <a:br>
              <a:rPr lang="fr-FR" sz="2800">
                <a:solidFill>
                  <a:srgbClr val="683C11"/>
                </a:solidFill>
                <a:latin typeface="Arial"/>
                <a:ea typeface="Arial"/>
                <a:cs typeface="Arial"/>
                <a:sym typeface="Arial"/>
              </a:rPr>
            </a:br>
            <a:r>
              <a:rPr lang="fr-FR" sz="2800">
                <a:solidFill>
                  <a:srgbClr val="683C11"/>
                </a:solidFill>
                <a:latin typeface="Arial"/>
                <a:ea typeface="Arial"/>
                <a:cs typeface="Arial"/>
                <a:sym typeface="Arial"/>
              </a:rPr>
              <a:t>face aux enjeux communs</a:t>
            </a:r>
            <a:endParaRPr sz="3200">
              <a:solidFill>
                <a:srgbClr val="683C11"/>
              </a:solidFill>
              <a:latin typeface="Arial"/>
              <a:ea typeface="Arial"/>
              <a:cs typeface="Arial"/>
              <a:sym typeface="Arial"/>
            </a:endParaRPr>
          </a:p>
        </p:txBody>
      </p:sp>
      <p:sp>
        <p:nvSpPr>
          <p:cNvPr id="87" name="Google Shape;87;p1"/>
          <p:cNvSpPr txBox="1"/>
          <p:nvPr>
            <p:ph idx="1" type="subTitle"/>
          </p:nvPr>
        </p:nvSpPr>
        <p:spPr>
          <a:xfrm>
            <a:off x="1551006" y="4480405"/>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1600"/>
              <a:buNone/>
            </a:pPr>
            <a:r>
              <a:rPr b="1" lang="fr-FR" sz="1600"/>
              <a:t>Journée d’étude</a:t>
            </a:r>
            <a:endParaRPr/>
          </a:p>
          <a:p>
            <a:pPr indent="0" lvl="0" marL="0" rtl="0" algn="ctr">
              <a:lnSpc>
                <a:spcPct val="90000"/>
              </a:lnSpc>
              <a:spcBef>
                <a:spcPts val="1000"/>
              </a:spcBef>
              <a:spcAft>
                <a:spcPts val="0"/>
              </a:spcAft>
              <a:buClr>
                <a:schemeClr val="dk1"/>
              </a:buClr>
              <a:buSzPts val="1600"/>
              <a:buNone/>
            </a:pPr>
            <a:r>
              <a:rPr i="1" lang="fr-FR" sz="1600"/>
              <a:t>Lundi 23 juin 2025</a:t>
            </a:r>
            <a:endParaRPr/>
          </a:p>
          <a:p>
            <a:pPr indent="0" lvl="0" marL="0" rtl="0" algn="ctr">
              <a:lnSpc>
                <a:spcPct val="90000"/>
              </a:lnSpc>
              <a:spcBef>
                <a:spcPts val="1000"/>
              </a:spcBef>
              <a:spcAft>
                <a:spcPts val="0"/>
              </a:spcAft>
              <a:buClr>
                <a:schemeClr val="dk1"/>
              </a:buClr>
              <a:buSzPts val="1600"/>
              <a:buNone/>
            </a:pPr>
            <a:r>
              <a:rPr i="1" lang="fr-FR" sz="1600"/>
              <a:t>Jardin d’Agronomie Tropicale, Nogent-sur-Marne</a:t>
            </a:r>
            <a:endParaRPr/>
          </a:p>
        </p:txBody>
      </p:sp>
      <p:sp>
        <p:nvSpPr>
          <p:cNvPr id="88" name="Google Shape;88;p1"/>
          <p:cNvSpPr txBox="1"/>
          <p:nvPr/>
        </p:nvSpPr>
        <p:spPr>
          <a:xfrm>
            <a:off x="991564" y="630821"/>
            <a:ext cx="9008962"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fr-FR" sz="4800" u="none" cap="none" strike="noStrike">
                <a:solidFill>
                  <a:schemeClr val="lt1"/>
                </a:solidFill>
                <a:latin typeface="Arial"/>
                <a:ea typeface="Arial"/>
                <a:cs typeface="Arial"/>
                <a:sym typeface="Arial"/>
              </a:rPr>
              <a:t>TRAVERSES N°54</a:t>
            </a:r>
            <a:endParaRPr b="0" i="0" sz="1400" u="none" cap="none" strike="noStrike">
              <a:solidFill>
                <a:srgbClr val="000000"/>
              </a:solidFill>
              <a:latin typeface="Arial"/>
              <a:ea typeface="Arial"/>
              <a:cs typeface="Arial"/>
              <a:sym typeface="Arial"/>
            </a:endParaRPr>
          </a:p>
        </p:txBody>
      </p:sp>
      <p:sp>
        <p:nvSpPr>
          <p:cNvPr id="89" name="Google Shape;89;p1"/>
          <p:cNvSpPr/>
          <p:nvPr/>
        </p:nvSpPr>
        <p:spPr>
          <a:xfrm>
            <a:off x="1213413" y="1725671"/>
            <a:ext cx="82952" cy="203610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Une image contenant texte, Police, capture d’écran, Graphique&#10;&#10;Le contenu généré par l’IA peut être incorrect." id="90" name="Google Shape;90;p1"/>
          <p:cNvPicPr preferRelativeResize="0"/>
          <p:nvPr/>
        </p:nvPicPr>
        <p:blipFill rotWithShape="1">
          <a:blip r:embed="rId3">
            <a:alphaModFix/>
          </a:blip>
          <a:srcRect b="33326" l="0" r="0" t="39430"/>
          <a:stretch/>
        </p:blipFill>
        <p:spPr>
          <a:xfrm>
            <a:off x="3979250" y="5880217"/>
            <a:ext cx="4233500" cy="69098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5"/>
          <p:cNvSpPr/>
          <p:nvPr/>
        </p:nvSpPr>
        <p:spPr>
          <a:xfrm>
            <a:off x="1585732" y="2046243"/>
            <a:ext cx="104172" cy="335088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3" name="Google Shape;173;p5"/>
          <p:cNvPicPr preferRelativeResize="0"/>
          <p:nvPr/>
        </p:nvPicPr>
        <p:blipFill>
          <a:blip r:embed="rId3">
            <a:alphaModFix/>
          </a:blip>
          <a:stretch>
            <a:fillRect/>
          </a:stretch>
        </p:blipFill>
        <p:spPr>
          <a:xfrm>
            <a:off x="0" y="1"/>
            <a:ext cx="12192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4"/>
          <p:cNvSpPr/>
          <p:nvPr/>
        </p:nvSpPr>
        <p:spPr>
          <a:xfrm>
            <a:off x="324090" y="347241"/>
            <a:ext cx="11597700" cy="843300"/>
          </a:xfrm>
          <a:prstGeom prst="rect">
            <a:avLst/>
          </a:prstGeom>
          <a:solidFill>
            <a:srgbClr val="96C0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9" name="Google Shape;179;p24"/>
          <p:cNvSpPr txBox="1"/>
          <p:nvPr/>
        </p:nvSpPr>
        <p:spPr>
          <a:xfrm>
            <a:off x="481747" y="458175"/>
            <a:ext cx="112824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3600"/>
              <a:buFont typeface="Arial"/>
              <a:buNone/>
            </a:pPr>
            <a:r>
              <a:rPr b="1" i="0" lang="fr-FR" sz="3600" u="none" cap="none" strike="noStrike">
                <a:solidFill>
                  <a:schemeClr val="lt1"/>
                </a:solidFill>
                <a:latin typeface="Arial"/>
                <a:ea typeface="Arial"/>
                <a:cs typeface="Arial"/>
                <a:sym typeface="Arial"/>
              </a:rPr>
              <a:t>II. MÉTHODE </a:t>
            </a:r>
            <a:r>
              <a:rPr b="0" i="0" lang="fr-FR" sz="2700" u="none" cap="none" strike="noStrike">
                <a:solidFill>
                  <a:schemeClr val="lt1"/>
                </a:solidFill>
                <a:latin typeface="Arial"/>
                <a:ea typeface="Arial"/>
                <a:cs typeface="Arial"/>
                <a:sym typeface="Arial"/>
              </a:rPr>
              <a:t>– Grille d’analyse des études de cas</a:t>
            </a:r>
            <a:endParaRPr b="0" i="0" sz="500" u="none" cap="none" strike="noStrike">
              <a:solidFill>
                <a:srgbClr val="000000"/>
              </a:solidFill>
              <a:latin typeface="Arial"/>
              <a:ea typeface="Arial"/>
              <a:cs typeface="Arial"/>
              <a:sym typeface="Arial"/>
            </a:endParaRPr>
          </a:p>
        </p:txBody>
      </p:sp>
      <p:sp>
        <p:nvSpPr>
          <p:cNvPr id="180" name="Google Shape;180;p24"/>
          <p:cNvSpPr/>
          <p:nvPr/>
        </p:nvSpPr>
        <p:spPr>
          <a:xfrm>
            <a:off x="1585732" y="2046243"/>
            <a:ext cx="104100" cy="3351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1" name="Google Shape;181;p24"/>
          <p:cNvSpPr/>
          <p:nvPr/>
        </p:nvSpPr>
        <p:spPr>
          <a:xfrm>
            <a:off x="324090" y="6062004"/>
            <a:ext cx="11597700" cy="619800"/>
          </a:xfrm>
          <a:prstGeom prst="rect">
            <a:avLst/>
          </a:prstGeom>
          <a:solidFill>
            <a:srgbClr val="E09A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2" name="Google Shape;182;p24"/>
          <p:cNvSpPr txBox="1"/>
          <p:nvPr/>
        </p:nvSpPr>
        <p:spPr>
          <a:xfrm>
            <a:off x="509286" y="6158502"/>
            <a:ext cx="11358600" cy="492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683C11"/>
                </a:solidFill>
                <a:latin typeface="Arial"/>
                <a:ea typeface="Arial"/>
                <a:cs typeface="Arial"/>
                <a:sym typeface="Arial"/>
              </a:rPr>
              <a:t>Journée d’étude _ Traverses 54</a:t>
            </a:r>
            <a:r>
              <a:rPr b="0" i="1" lang="fr-FR" sz="1400" u="none" cap="none" strike="noStrike">
                <a:solidFill>
                  <a:schemeClr val="dk1"/>
                </a:solidFill>
                <a:latin typeface="Arial"/>
                <a:ea typeface="Arial"/>
                <a:cs typeface="Arial"/>
                <a:sym typeface="Arial"/>
              </a:rPr>
              <a:t>_ </a:t>
            </a:r>
            <a:r>
              <a:rPr b="1" i="0" lang="fr-FR" sz="1400" u="none" cap="none" strike="noStrike">
                <a:solidFill>
                  <a:schemeClr val="dk1"/>
                </a:solidFill>
                <a:latin typeface="Arial"/>
                <a:ea typeface="Arial"/>
                <a:cs typeface="Arial"/>
                <a:sym typeface="Arial"/>
              </a:rPr>
              <a:t>Faire converger les Solidarités : Agir à l’International et en France face aux enjeux communs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1" lang="fr-FR" sz="1200" u="none" cap="none" strike="noStrike">
                <a:solidFill>
                  <a:schemeClr val="dk1"/>
                </a:solidFill>
                <a:latin typeface="Arial"/>
                <a:ea typeface="Arial"/>
                <a:cs typeface="Arial"/>
                <a:sym typeface="Arial"/>
              </a:rPr>
              <a:t>Lundi 23 juin 2025</a:t>
            </a:r>
            <a:endParaRPr b="0" i="0" sz="1400" u="none" cap="none" strike="noStrike">
              <a:solidFill>
                <a:srgbClr val="000000"/>
              </a:solidFill>
              <a:latin typeface="Arial"/>
              <a:ea typeface="Arial"/>
              <a:cs typeface="Arial"/>
              <a:sym typeface="Arial"/>
            </a:endParaRPr>
          </a:p>
        </p:txBody>
      </p:sp>
      <p:sp>
        <p:nvSpPr>
          <p:cNvPr id="183" name="Google Shape;183;p24"/>
          <p:cNvSpPr txBox="1"/>
          <p:nvPr/>
        </p:nvSpPr>
        <p:spPr>
          <a:xfrm>
            <a:off x="95489" y="1619609"/>
            <a:ext cx="5390910" cy="4204268"/>
          </a:xfrm>
          <a:prstGeom prst="rect">
            <a:avLst/>
          </a:prstGeom>
          <a:noFill/>
          <a:ln>
            <a:noFill/>
          </a:ln>
        </p:spPr>
        <p:txBody>
          <a:bodyPr anchorCtr="0" anchor="t" bIns="91425" lIns="91425" spcFirstLastPara="1" rIns="91425" wrap="square" tIns="91425">
            <a:noAutofit/>
          </a:bodyPr>
          <a:lstStyle/>
          <a:p>
            <a:pPr indent="0" lvl="0" marL="450000" marR="0" rtl="0" algn="l">
              <a:lnSpc>
                <a:spcPct val="100000"/>
              </a:lnSpc>
              <a:spcBef>
                <a:spcPts val="0"/>
              </a:spcBef>
              <a:spcAft>
                <a:spcPts val="0"/>
              </a:spcAft>
              <a:buNone/>
            </a:pPr>
            <a:r>
              <a:rPr b="1" i="0" lang="fr-FR" sz="1600" u="sng" cap="none" strike="noStrike">
                <a:solidFill>
                  <a:schemeClr val="dk1"/>
                </a:solidFill>
                <a:latin typeface="Calibri"/>
                <a:ea typeface="Calibri"/>
                <a:cs typeface="Calibri"/>
                <a:sym typeface="Calibri"/>
              </a:rPr>
              <a:t>Description de l’outil</a:t>
            </a:r>
            <a:r>
              <a:rPr b="1" i="0" lang="fr-FR" sz="1600" u="none" cap="none" strike="noStrike">
                <a:solidFill>
                  <a:schemeClr val="dk1"/>
                </a:solidFill>
                <a:latin typeface="Calibri"/>
                <a:ea typeface="Calibri"/>
                <a:cs typeface="Calibri"/>
                <a:sym typeface="Calibri"/>
              </a:rPr>
              <a:t> : </a:t>
            </a:r>
            <a:endParaRPr/>
          </a:p>
          <a:p>
            <a:pPr indent="-273050" lvl="0" marL="792900" marR="0" rtl="0" algn="l">
              <a:lnSpc>
                <a:spcPct val="100000"/>
              </a:lnSpc>
              <a:spcBef>
                <a:spcPts val="0"/>
              </a:spcBef>
              <a:spcAft>
                <a:spcPts val="0"/>
              </a:spcAft>
              <a:buClr>
                <a:schemeClr val="dk1"/>
              </a:buClr>
              <a:buSzPts val="1100"/>
              <a:buFont typeface="Arial"/>
              <a:buNone/>
            </a:pPr>
            <a:r>
              <a:t/>
            </a:r>
            <a:endParaRPr b="0" i="0" sz="1600" u="none" cap="none" strike="noStrike">
              <a:solidFill>
                <a:schemeClr val="dk1"/>
              </a:solidFill>
              <a:latin typeface="Calibri"/>
              <a:ea typeface="Calibri"/>
              <a:cs typeface="Calibri"/>
              <a:sym typeface="Calibri"/>
            </a:endParaRPr>
          </a:p>
          <a:p>
            <a:pPr indent="-342900" lvl="0" marL="792900" marR="0" rtl="0" algn="l">
              <a:lnSpc>
                <a:spcPct val="100000"/>
              </a:lnSpc>
              <a:spcBef>
                <a:spcPts val="0"/>
              </a:spcBef>
              <a:spcAft>
                <a:spcPts val="0"/>
              </a:spcAft>
              <a:buClr>
                <a:schemeClr val="dk1"/>
              </a:buClr>
              <a:buSzPts val="1100"/>
              <a:buFont typeface="Arial"/>
              <a:buChar char="•"/>
            </a:pPr>
            <a:r>
              <a:rPr b="0" i="0" lang="fr-FR" sz="1600" u="none" cap="none" strike="noStrike">
                <a:solidFill>
                  <a:schemeClr val="dk1"/>
                </a:solidFill>
                <a:latin typeface="Calibri"/>
                <a:ea typeface="Calibri"/>
                <a:cs typeface="Calibri"/>
                <a:sym typeface="Calibri"/>
              </a:rPr>
              <a:t>Construire un outil permettant d’illustrer de manière concrète la thématique étudiée à travers des cas précis issus des activités des organisations du COPIL.</a:t>
            </a:r>
            <a:endParaRPr/>
          </a:p>
          <a:p>
            <a:pPr indent="0" lvl="0" marL="45000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342900" lvl="0" marL="792900" marR="0" rtl="0" algn="l">
              <a:lnSpc>
                <a:spcPct val="100000"/>
              </a:lnSpc>
              <a:spcBef>
                <a:spcPts val="0"/>
              </a:spcBef>
              <a:spcAft>
                <a:spcPts val="0"/>
              </a:spcAft>
              <a:buClr>
                <a:schemeClr val="dk1"/>
              </a:buClr>
              <a:buSzPts val="1100"/>
              <a:buFont typeface="Arial"/>
              <a:buChar char="•"/>
            </a:pPr>
            <a:r>
              <a:rPr b="0" i="0" lang="fr-FR" sz="1600" u="none" cap="none" strike="noStrike">
                <a:solidFill>
                  <a:schemeClr val="dk1"/>
                </a:solidFill>
                <a:latin typeface="Calibri"/>
                <a:ea typeface="Calibri"/>
                <a:cs typeface="Calibri"/>
                <a:sym typeface="Calibri"/>
              </a:rPr>
              <a:t>Définir les objectifs de la grille : identifier et comparer différents éléments de projets, d’approches ou d’activités menés à la fois à l’international et en France autour d’enjeux communs (Objectifs de développement durable</a:t>
            </a:r>
            <a:endParaRPr/>
          </a:p>
          <a:p>
            <a:pPr indent="0" lvl="0" marL="45000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342900" lvl="0" marL="792900" marR="0" rtl="0" algn="l">
              <a:lnSpc>
                <a:spcPct val="100000"/>
              </a:lnSpc>
              <a:spcBef>
                <a:spcPts val="0"/>
              </a:spcBef>
              <a:spcAft>
                <a:spcPts val="0"/>
              </a:spcAft>
              <a:buClr>
                <a:schemeClr val="dk1"/>
              </a:buClr>
              <a:buSzPts val="1100"/>
              <a:buFont typeface="Arial"/>
              <a:buChar char="•"/>
            </a:pPr>
            <a:r>
              <a:rPr b="0" i="0" lang="fr-FR" sz="1600" u="none" cap="none" strike="noStrike">
                <a:solidFill>
                  <a:schemeClr val="dk1"/>
                </a:solidFill>
                <a:latin typeface="Calibri"/>
                <a:ea typeface="Calibri"/>
                <a:cs typeface="Calibri"/>
                <a:sym typeface="Calibri"/>
              </a:rPr>
              <a:t>Permettre une description comparative des initiatives en s’appuyant sur des éléments concrets et des exemples issus du terrain</a:t>
            </a:r>
            <a:endParaRPr b="0" i="0" sz="2800" u="none" cap="none" strike="noStrike">
              <a:solidFill>
                <a:schemeClr val="dk1"/>
              </a:solidFill>
              <a:latin typeface="Arial"/>
              <a:ea typeface="Arial"/>
              <a:cs typeface="Arial"/>
              <a:sym typeface="Arial"/>
            </a:endParaRPr>
          </a:p>
        </p:txBody>
      </p:sp>
      <p:pic>
        <p:nvPicPr>
          <p:cNvPr id="184" name="Google Shape;184;p24"/>
          <p:cNvPicPr preferRelativeResize="0"/>
          <p:nvPr/>
        </p:nvPicPr>
        <p:blipFill rotWithShape="1">
          <a:blip r:embed="rId3">
            <a:alphaModFix/>
          </a:blip>
          <a:srcRect b="24999" l="952" r="74506" t="10840"/>
          <a:stretch/>
        </p:blipFill>
        <p:spPr>
          <a:xfrm>
            <a:off x="5894711" y="1547420"/>
            <a:ext cx="5390910" cy="417256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5"/>
          <p:cNvSpPr/>
          <p:nvPr/>
        </p:nvSpPr>
        <p:spPr>
          <a:xfrm>
            <a:off x="324090" y="260904"/>
            <a:ext cx="11597834" cy="861840"/>
          </a:xfrm>
          <a:prstGeom prst="rect">
            <a:avLst/>
          </a:prstGeom>
          <a:solidFill>
            <a:srgbClr val="96C0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0" name="Google Shape;190;p25"/>
          <p:cNvSpPr txBox="1"/>
          <p:nvPr/>
        </p:nvSpPr>
        <p:spPr>
          <a:xfrm>
            <a:off x="509286" y="399329"/>
            <a:ext cx="1045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IV. ÉTUDES DE CAS - CRAterre</a:t>
            </a:r>
            <a:endParaRPr b="0" i="0" sz="1400" u="none" cap="none" strike="noStrike">
              <a:solidFill>
                <a:srgbClr val="000000"/>
              </a:solidFill>
              <a:latin typeface="Arial"/>
              <a:ea typeface="Arial"/>
              <a:cs typeface="Arial"/>
              <a:sym typeface="Arial"/>
            </a:endParaRPr>
          </a:p>
        </p:txBody>
      </p:sp>
      <p:sp>
        <p:nvSpPr>
          <p:cNvPr id="191" name="Google Shape;191;p25"/>
          <p:cNvSpPr/>
          <p:nvPr/>
        </p:nvSpPr>
        <p:spPr>
          <a:xfrm>
            <a:off x="1585732" y="2046243"/>
            <a:ext cx="104172" cy="335088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2" name="Google Shape;192;p25"/>
          <p:cNvSpPr/>
          <p:nvPr/>
        </p:nvSpPr>
        <p:spPr>
          <a:xfrm>
            <a:off x="324090" y="6062004"/>
            <a:ext cx="11597834" cy="619718"/>
          </a:xfrm>
          <a:prstGeom prst="rect">
            <a:avLst/>
          </a:prstGeom>
          <a:solidFill>
            <a:srgbClr val="E09A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3" name="Google Shape;193;p25"/>
          <p:cNvSpPr txBox="1"/>
          <p:nvPr/>
        </p:nvSpPr>
        <p:spPr>
          <a:xfrm>
            <a:off x="509286" y="6158502"/>
            <a:ext cx="11358624" cy="4924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683C11"/>
                </a:solidFill>
                <a:latin typeface="Arial"/>
                <a:ea typeface="Arial"/>
                <a:cs typeface="Arial"/>
                <a:sym typeface="Arial"/>
              </a:rPr>
              <a:t>Journée d’étude _ Traverses 54</a:t>
            </a:r>
            <a:r>
              <a:rPr b="0" i="1" lang="fr-FR" sz="1400" u="none" cap="none" strike="noStrike">
                <a:solidFill>
                  <a:schemeClr val="dk1"/>
                </a:solidFill>
                <a:latin typeface="Arial"/>
                <a:ea typeface="Arial"/>
                <a:cs typeface="Arial"/>
                <a:sym typeface="Arial"/>
              </a:rPr>
              <a:t>_ </a:t>
            </a:r>
            <a:r>
              <a:rPr b="1" i="0" lang="fr-FR" sz="1400" u="none" cap="none" strike="noStrike">
                <a:solidFill>
                  <a:schemeClr val="dk1"/>
                </a:solidFill>
                <a:latin typeface="Arial"/>
                <a:ea typeface="Arial"/>
                <a:cs typeface="Arial"/>
                <a:sym typeface="Arial"/>
              </a:rPr>
              <a:t>Faire converger les Solidarités : Agir à l’International et en France face aux enjeux communs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1" lang="fr-FR" sz="1200" u="none" cap="none" strike="noStrike">
                <a:solidFill>
                  <a:schemeClr val="dk1"/>
                </a:solidFill>
                <a:latin typeface="Arial"/>
                <a:ea typeface="Arial"/>
                <a:cs typeface="Arial"/>
                <a:sym typeface="Arial"/>
              </a:rPr>
              <a:t>Lundi 23 juin 2025</a:t>
            </a:r>
            <a:endParaRPr b="0" i="0" sz="1400" u="none" cap="none" strike="noStrike">
              <a:solidFill>
                <a:srgbClr val="000000"/>
              </a:solidFill>
              <a:latin typeface="Arial"/>
              <a:ea typeface="Arial"/>
              <a:cs typeface="Arial"/>
              <a:sym typeface="Arial"/>
            </a:endParaRPr>
          </a:p>
        </p:txBody>
      </p:sp>
      <p:sp>
        <p:nvSpPr>
          <p:cNvPr id="194" name="Google Shape;194;p25"/>
          <p:cNvSpPr txBox="1"/>
          <p:nvPr/>
        </p:nvSpPr>
        <p:spPr>
          <a:xfrm>
            <a:off x="372850" y="1876975"/>
            <a:ext cx="11495100" cy="2779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fr-FR" sz="1800">
                <a:solidFill>
                  <a:srgbClr val="3B7D23"/>
                </a:solidFill>
              </a:rPr>
              <a:t>Objectif commun en France et à l’international</a:t>
            </a:r>
            <a:endParaRPr b="1" sz="1800">
              <a:solidFill>
                <a:srgbClr val="3B7D23"/>
              </a:solidFill>
            </a:endParaRPr>
          </a:p>
          <a:p>
            <a:pPr indent="0" lvl="0" marL="0" rtl="0" algn="ctr">
              <a:lnSpc>
                <a:spcPct val="115000"/>
              </a:lnSpc>
              <a:spcBef>
                <a:spcPts val="1200"/>
              </a:spcBef>
              <a:spcAft>
                <a:spcPts val="0"/>
              </a:spcAft>
              <a:buClr>
                <a:schemeClr val="dk1"/>
              </a:buClr>
              <a:buSzPts val="1100"/>
              <a:buFont typeface="Arial"/>
              <a:buNone/>
            </a:pPr>
            <a:r>
              <a:rPr lang="fr-FR" sz="1800">
                <a:solidFill>
                  <a:schemeClr val="dk1"/>
                </a:solidFill>
              </a:rPr>
              <a:t>RECONNAISSANCE DES SAVOIRS ET SAVOIR-FAIRE ODD 1 / 3 / 5 / 8 / 11 / 12 / 13</a:t>
            </a:r>
            <a:endParaRPr sz="1800">
              <a:solidFill>
                <a:schemeClr val="dk1"/>
              </a:solidFill>
            </a:endParaRPr>
          </a:p>
          <a:p>
            <a:pPr indent="0" lvl="0" marL="0" rtl="0" algn="ctr">
              <a:lnSpc>
                <a:spcPct val="115000"/>
              </a:lnSpc>
              <a:spcBef>
                <a:spcPts val="1200"/>
              </a:spcBef>
              <a:spcAft>
                <a:spcPts val="0"/>
              </a:spcAft>
              <a:buClr>
                <a:schemeClr val="dk1"/>
              </a:buClr>
              <a:buSzPts val="1100"/>
              <a:buFont typeface="Arial"/>
              <a:buNone/>
            </a:pPr>
            <a:r>
              <a:t/>
            </a:r>
            <a:endParaRPr sz="18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fr-FR">
                <a:solidFill>
                  <a:schemeClr val="dk1"/>
                </a:solidFill>
              </a:rPr>
              <a:t>•identifier les </a:t>
            </a:r>
            <a:r>
              <a:rPr b="1" lang="fr-FR">
                <a:solidFill>
                  <a:schemeClr val="dk1"/>
                </a:solidFill>
              </a:rPr>
              <a:t>intelligences locales </a:t>
            </a:r>
            <a:r>
              <a:rPr lang="fr-FR">
                <a:solidFill>
                  <a:schemeClr val="dk1"/>
                </a:solidFill>
              </a:rPr>
              <a:t>en matière de </a:t>
            </a:r>
            <a:r>
              <a:rPr b="1" lang="fr-FR">
                <a:solidFill>
                  <a:schemeClr val="dk1"/>
                </a:solidFill>
              </a:rPr>
              <a:t>production de l'habitat et des biens publics</a:t>
            </a:r>
            <a:r>
              <a:rPr lang="fr-FR">
                <a:solidFill>
                  <a:schemeClr val="dk1"/>
                </a:solidFill>
              </a:rPr>
              <a:t>, que l'on nomme </a:t>
            </a:r>
            <a:r>
              <a:rPr b="1" lang="fr-FR">
                <a:solidFill>
                  <a:schemeClr val="dk1"/>
                </a:solidFill>
              </a:rPr>
              <a:t>culture constructive locale</a:t>
            </a:r>
            <a:r>
              <a:rPr lang="fr-FR">
                <a:solidFill>
                  <a:schemeClr val="dk1"/>
                </a:solidFill>
              </a:rPr>
              <a: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fr-FR">
                <a:solidFill>
                  <a:schemeClr val="dk1"/>
                </a:solidFill>
              </a:rPr>
              <a:t>•faciliter la </a:t>
            </a:r>
            <a:r>
              <a:rPr b="1" lang="fr-FR">
                <a:solidFill>
                  <a:schemeClr val="dk1"/>
                </a:solidFill>
              </a:rPr>
              <a:t>reconnaissance des intelligences locales </a:t>
            </a:r>
            <a:r>
              <a:rPr lang="fr-FR">
                <a:solidFill>
                  <a:schemeClr val="dk1"/>
                </a:solidFill>
              </a:rPr>
              <a:t>en fonction des </a:t>
            </a:r>
            <a:r>
              <a:rPr b="1" lang="fr-FR">
                <a:solidFill>
                  <a:schemeClr val="dk1"/>
                </a:solidFill>
              </a:rPr>
              <a:t>ressources locales </a:t>
            </a:r>
            <a:r>
              <a:rPr lang="fr-FR">
                <a:solidFill>
                  <a:schemeClr val="dk1"/>
                </a:solidFill>
              </a:rPr>
              <a:t>via une </a:t>
            </a:r>
            <a:r>
              <a:rPr b="1" lang="fr-FR">
                <a:solidFill>
                  <a:schemeClr val="dk1"/>
                </a:solidFill>
              </a:rPr>
              <a:t>légitimisation scientifique</a:t>
            </a:r>
            <a:r>
              <a:rPr lang="fr-FR">
                <a:solidFill>
                  <a:schemeClr val="dk1"/>
                </a:solidFill>
              </a:rPr>
              <a: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fr-FR">
                <a:solidFill>
                  <a:schemeClr val="dk1"/>
                </a:solidFill>
              </a:rPr>
              <a:t>•</a:t>
            </a:r>
            <a:r>
              <a:rPr b="1" lang="fr-FR">
                <a:solidFill>
                  <a:schemeClr val="dk1"/>
                </a:solidFill>
              </a:rPr>
              <a:t>diffuser ces savoirs </a:t>
            </a:r>
            <a:r>
              <a:rPr lang="fr-FR">
                <a:solidFill>
                  <a:schemeClr val="dk1"/>
                </a:solidFill>
              </a:rPr>
              <a:t>afin qu'ils puissent facilement être </a:t>
            </a:r>
            <a:r>
              <a:rPr b="1" lang="fr-FR">
                <a:solidFill>
                  <a:schemeClr val="dk1"/>
                </a:solidFill>
              </a:rPr>
              <a:t>réappropriés par les acteurs locaux</a:t>
            </a:r>
            <a:r>
              <a:rPr lang="fr-FR">
                <a:solidFill>
                  <a:schemeClr val="dk1"/>
                </a:solidFill>
              </a:rPr>
              <a:t>, et d'en permettre la réappropriation </a:t>
            </a:r>
            <a:r>
              <a:rPr b="1" lang="fr-FR">
                <a:solidFill>
                  <a:schemeClr val="dk1"/>
                </a:solidFill>
              </a:rPr>
              <a:t>et l'usage par les populations locales</a:t>
            </a:r>
            <a:r>
              <a:rPr lang="fr-FR">
                <a:solidFill>
                  <a:schemeClr val="dk1"/>
                </a:solidFill>
              </a:rPr>
              <a:t>.</a:t>
            </a:r>
            <a:endParaRPr>
              <a:solidFill>
                <a:schemeClr val="dk1"/>
              </a:solidFill>
            </a:endParaRPr>
          </a:p>
          <a:p>
            <a:pPr indent="0" lvl="0" marL="0" marR="0" rtl="0" algn="l">
              <a:lnSpc>
                <a:spcPct val="100000"/>
              </a:lnSpc>
              <a:spcBef>
                <a:spcPts val="1200"/>
              </a:spcBef>
              <a:spcAft>
                <a:spcPts val="0"/>
              </a:spcAft>
              <a:buClr>
                <a:srgbClr val="000000"/>
              </a:buClr>
              <a:buSzPts val="1400"/>
              <a:buFont typeface="Arial"/>
              <a:buNone/>
            </a:pPr>
            <a:r>
              <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3697d5d4bbc_0_9"/>
          <p:cNvSpPr/>
          <p:nvPr/>
        </p:nvSpPr>
        <p:spPr>
          <a:xfrm>
            <a:off x="324090" y="260904"/>
            <a:ext cx="11597700" cy="861900"/>
          </a:xfrm>
          <a:prstGeom prst="rect">
            <a:avLst/>
          </a:prstGeom>
          <a:solidFill>
            <a:srgbClr val="96C0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0" name="Google Shape;200;g3697d5d4bbc_0_9"/>
          <p:cNvSpPr txBox="1"/>
          <p:nvPr/>
        </p:nvSpPr>
        <p:spPr>
          <a:xfrm>
            <a:off x="509286" y="260904"/>
            <a:ext cx="1045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IV. ÉTUDES DE CAS - CRAterre</a:t>
            </a:r>
            <a:endParaRPr b="0" i="0" sz="1400" u="none" cap="none" strike="noStrike">
              <a:solidFill>
                <a:srgbClr val="000000"/>
              </a:solidFill>
              <a:latin typeface="Arial"/>
              <a:ea typeface="Arial"/>
              <a:cs typeface="Arial"/>
              <a:sym typeface="Arial"/>
            </a:endParaRPr>
          </a:p>
        </p:txBody>
      </p:sp>
      <p:sp>
        <p:nvSpPr>
          <p:cNvPr id="201" name="Google Shape;201;g3697d5d4bbc_0_9"/>
          <p:cNvSpPr/>
          <p:nvPr/>
        </p:nvSpPr>
        <p:spPr>
          <a:xfrm>
            <a:off x="1585732" y="2046243"/>
            <a:ext cx="104100" cy="3351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2" name="Google Shape;202;g3697d5d4bbc_0_9"/>
          <p:cNvSpPr/>
          <p:nvPr/>
        </p:nvSpPr>
        <p:spPr>
          <a:xfrm>
            <a:off x="324090" y="6062004"/>
            <a:ext cx="11597700" cy="619800"/>
          </a:xfrm>
          <a:prstGeom prst="rect">
            <a:avLst/>
          </a:prstGeom>
          <a:solidFill>
            <a:srgbClr val="E09A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3" name="Google Shape;203;g3697d5d4bbc_0_9"/>
          <p:cNvSpPr txBox="1"/>
          <p:nvPr/>
        </p:nvSpPr>
        <p:spPr>
          <a:xfrm>
            <a:off x="509286" y="6158502"/>
            <a:ext cx="11358600" cy="492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683C11"/>
                </a:solidFill>
                <a:latin typeface="Arial"/>
                <a:ea typeface="Arial"/>
                <a:cs typeface="Arial"/>
                <a:sym typeface="Arial"/>
              </a:rPr>
              <a:t>Journée d’étude _ Traverses 54</a:t>
            </a:r>
            <a:r>
              <a:rPr b="0" i="1" lang="fr-FR" sz="1400" u="none" cap="none" strike="noStrike">
                <a:solidFill>
                  <a:schemeClr val="dk1"/>
                </a:solidFill>
                <a:latin typeface="Arial"/>
                <a:ea typeface="Arial"/>
                <a:cs typeface="Arial"/>
                <a:sym typeface="Arial"/>
              </a:rPr>
              <a:t>_ </a:t>
            </a:r>
            <a:r>
              <a:rPr b="1" i="0" lang="fr-FR" sz="1400" u="none" cap="none" strike="noStrike">
                <a:solidFill>
                  <a:schemeClr val="dk1"/>
                </a:solidFill>
                <a:latin typeface="Arial"/>
                <a:ea typeface="Arial"/>
                <a:cs typeface="Arial"/>
                <a:sym typeface="Arial"/>
              </a:rPr>
              <a:t>Faire converger les Solidarités : Agir à l’International et en France face aux enjeux communs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1" lang="fr-FR" sz="1200" u="none" cap="none" strike="noStrike">
                <a:solidFill>
                  <a:schemeClr val="dk1"/>
                </a:solidFill>
                <a:latin typeface="Arial"/>
                <a:ea typeface="Arial"/>
                <a:cs typeface="Arial"/>
                <a:sym typeface="Arial"/>
              </a:rPr>
              <a:t>Lundi 23 juin 2025</a:t>
            </a:r>
            <a:endParaRPr b="0" i="0" sz="1400" u="none" cap="none" strike="noStrike">
              <a:solidFill>
                <a:srgbClr val="000000"/>
              </a:solidFill>
              <a:latin typeface="Arial"/>
              <a:ea typeface="Arial"/>
              <a:cs typeface="Arial"/>
              <a:sym typeface="Arial"/>
            </a:endParaRPr>
          </a:p>
        </p:txBody>
      </p:sp>
      <p:sp>
        <p:nvSpPr>
          <p:cNvPr id="204" name="Google Shape;204;g3697d5d4bbc_0_9"/>
          <p:cNvSpPr txBox="1"/>
          <p:nvPr/>
        </p:nvSpPr>
        <p:spPr>
          <a:xfrm>
            <a:off x="372856" y="1490240"/>
            <a:ext cx="5364300" cy="420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fr-FR" sz="1800">
                <a:solidFill>
                  <a:srgbClr val="3B7D23"/>
                </a:solidFill>
              </a:rPr>
              <a:t>Contrat Cadre avec le Global Shelter Cluster. Appui aux dynamiques d'autorelèvement</a:t>
            </a:r>
            <a:endParaRPr sz="18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fr-FR" sz="1800">
                <a:solidFill>
                  <a:schemeClr val="dk1"/>
                </a:solidFill>
              </a:rPr>
              <a:t>  monde; depuis 2010</a:t>
            </a:r>
            <a:endParaRPr sz="18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18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fr-FR">
                <a:solidFill>
                  <a:schemeClr val="dk1"/>
                </a:solidFill>
              </a:rPr>
              <a:t>Appui à l'autoconstruction ou a l'autoconstruction assistée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fr-FR">
                <a:solidFill>
                  <a:schemeClr val="dk1"/>
                </a:solidFill>
              </a:rPr>
              <a:t>1 _ Favoriser les dynamiques d'auto relèvement (re-construction post-catastrophe)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fr-FR">
                <a:solidFill>
                  <a:schemeClr val="dk1"/>
                </a:solidFill>
              </a:rPr>
              <a:t>2 _ Répondre au besoin d'accès à un habitat digne des populations en situation de précarité</a:t>
            </a:r>
            <a:endParaRPr>
              <a:solidFill>
                <a:schemeClr val="dk1"/>
              </a:solidFill>
            </a:endParaRPr>
          </a:p>
          <a:p>
            <a:pPr indent="0" lvl="0" marL="0" marR="0" rtl="0" algn="l">
              <a:lnSpc>
                <a:spcPct val="100000"/>
              </a:lnSpc>
              <a:spcBef>
                <a:spcPts val="1200"/>
              </a:spcBef>
              <a:spcAft>
                <a:spcPts val="0"/>
              </a:spcAft>
              <a:buClr>
                <a:srgbClr val="000000"/>
              </a:buClr>
              <a:buSzPts val="1400"/>
              <a:buFont typeface="Arial"/>
              <a:buNone/>
            </a:pPr>
            <a:r>
              <a:t/>
            </a:r>
            <a:endParaRPr>
              <a:solidFill>
                <a:schemeClr val="dk1"/>
              </a:solidFill>
            </a:endParaRPr>
          </a:p>
        </p:txBody>
      </p:sp>
      <p:sp>
        <p:nvSpPr>
          <p:cNvPr id="205" name="Google Shape;205;g3697d5d4bbc_0_9"/>
          <p:cNvSpPr txBox="1"/>
          <p:nvPr/>
        </p:nvSpPr>
        <p:spPr>
          <a:xfrm>
            <a:off x="6540081" y="1490240"/>
            <a:ext cx="5364300" cy="420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fr-FR" sz="1800">
                <a:solidFill>
                  <a:srgbClr val="3B7D23"/>
                </a:solidFill>
              </a:rPr>
              <a:t>Projet de recherche initiale sur le patrimoine construit en terre dans la région du Dauphiné.</a:t>
            </a:r>
            <a:endParaRPr b="1" sz="1800">
              <a:solidFill>
                <a:srgbClr val="3B7D23"/>
              </a:solidFill>
            </a:endParaRPr>
          </a:p>
          <a:p>
            <a:pPr indent="0" lvl="0" marL="0" rtl="0" algn="l">
              <a:lnSpc>
                <a:spcPct val="115000"/>
              </a:lnSpc>
              <a:spcBef>
                <a:spcPts val="1200"/>
              </a:spcBef>
              <a:spcAft>
                <a:spcPts val="0"/>
              </a:spcAft>
              <a:buClr>
                <a:schemeClr val="dk1"/>
              </a:buClr>
              <a:buSzPts val="1100"/>
              <a:buFont typeface="Arial"/>
              <a:buNone/>
            </a:pPr>
            <a:r>
              <a:rPr lang="fr-FR" sz="1800">
                <a:solidFill>
                  <a:schemeClr val="dk1"/>
                </a:solidFill>
              </a:rPr>
              <a:t>  France; années 1970</a:t>
            </a:r>
            <a:endParaRPr sz="18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fr-FR">
                <a:solidFill>
                  <a:schemeClr val="dk1"/>
                </a:solidFill>
              </a:rPr>
              <a:t>Documenter les savoirs constructifs locaux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fr-FR">
                <a:solidFill>
                  <a:schemeClr val="dk1"/>
                </a:solidFill>
              </a:rPr>
              <a:t>Comprendre les savoirs existants afin de les documenter, les caractériser et les rendre disponibles dans un cadre autre que celui du transfert de savoirs par l'apprentissage in situ.</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fr-FR">
                <a:solidFill>
                  <a:schemeClr val="dk1"/>
                </a:solidFill>
              </a:rPr>
              <a:t>Rétro-ingénierie des savoirs existants</a:t>
            </a:r>
            <a:endParaRPr>
              <a:solidFill>
                <a:schemeClr val="dk1"/>
              </a:solidFill>
            </a:endParaRPr>
          </a:p>
          <a:p>
            <a:pPr indent="0" lvl="0" marL="0" marR="0" rtl="0" algn="l">
              <a:lnSpc>
                <a:spcPct val="100000"/>
              </a:lnSpc>
              <a:spcBef>
                <a:spcPts val="1200"/>
              </a:spcBef>
              <a:spcAft>
                <a:spcPts val="0"/>
              </a:spcAft>
              <a:buClr>
                <a:srgbClr val="000000"/>
              </a:buClr>
              <a:buSzPts val="1400"/>
              <a:buFont typeface="Arial"/>
              <a:buNone/>
            </a:pPr>
            <a:r>
              <a:t/>
            </a:r>
            <a:endParaRPr b="1" sz="1800">
              <a:solidFill>
                <a:srgbClr val="3B7D2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3697d5d4bbc_0_0"/>
          <p:cNvSpPr/>
          <p:nvPr/>
        </p:nvSpPr>
        <p:spPr>
          <a:xfrm>
            <a:off x="324090" y="260904"/>
            <a:ext cx="11597700" cy="861900"/>
          </a:xfrm>
          <a:prstGeom prst="rect">
            <a:avLst/>
          </a:prstGeom>
          <a:solidFill>
            <a:srgbClr val="96C0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1" name="Google Shape;211;g3697d5d4bbc_0_0"/>
          <p:cNvSpPr txBox="1"/>
          <p:nvPr/>
        </p:nvSpPr>
        <p:spPr>
          <a:xfrm>
            <a:off x="509286" y="260904"/>
            <a:ext cx="1045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IV. ÉTUDES DE CAS - CRAterre</a:t>
            </a:r>
            <a:endParaRPr b="0" i="0" sz="1400" u="none" cap="none" strike="noStrike">
              <a:solidFill>
                <a:srgbClr val="000000"/>
              </a:solidFill>
              <a:latin typeface="Arial"/>
              <a:ea typeface="Arial"/>
              <a:cs typeface="Arial"/>
              <a:sym typeface="Arial"/>
            </a:endParaRPr>
          </a:p>
        </p:txBody>
      </p:sp>
      <p:sp>
        <p:nvSpPr>
          <p:cNvPr id="212" name="Google Shape;212;g3697d5d4bbc_0_0"/>
          <p:cNvSpPr/>
          <p:nvPr/>
        </p:nvSpPr>
        <p:spPr>
          <a:xfrm>
            <a:off x="1585732" y="2046243"/>
            <a:ext cx="104100" cy="3351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3" name="Google Shape;213;g3697d5d4bbc_0_0"/>
          <p:cNvSpPr/>
          <p:nvPr/>
        </p:nvSpPr>
        <p:spPr>
          <a:xfrm>
            <a:off x="324090" y="6062004"/>
            <a:ext cx="11597700" cy="619800"/>
          </a:xfrm>
          <a:prstGeom prst="rect">
            <a:avLst/>
          </a:prstGeom>
          <a:solidFill>
            <a:srgbClr val="E09A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4" name="Google Shape;214;g3697d5d4bbc_0_0"/>
          <p:cNvSpPr txBox="1"/>
          <p:nvPr/>
        </p:nvSpPr>
        <p:spPr>
          <a:xfrm>
            <a:off x="509286" y="6158502"/>
            <a:ext cx="11358600" cy="492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683C11"/>
                </a:solidFill>
                <a:latin typeface="Arial"/>
                <a:ea typeface="Arial"/>
                <a:cs typeface="Arial"/>
                <a:sym typeface="Arial"/>
              </a:rPr>
              <a:t>Journée d’étude _ Traverses 54</a:t>
            </a:r>
            <a:r>
              <a:rPr b="0" i="1" lang="fr-FR" sz="1400" u="none" cap="none" strike="noStrike">
                <a:solidFill>
                  <a:schemeClr val="dk1"/>
                </a:solidFill>
                <a:latin typeface="Arial"/>
                <a:ea typeface="Arial"/>
                <a:cs typeface="Arial"/>
                <a:sym typeface="Arial"/>
              </a:rPr>
              <a:t>_ </a:t>
            </a:r>
            <a:r>
              <a:rPr b="1" i="0" lang="fr-FR" sz="1400" u="none" cap="none" strike="noStrike">
                <a:solidFill>
                  <a:schemeClr val="dk1"/>
                </a:solidFill>
                <a:latin typeface="Arial"/>
                <a:ea typeface="Arial"/>
                <a:cs typeface="Arial"/>
                <a:sym typeface="Arial"/>
              </a:rPr>
              <a:t>Faire converger les Solidarités : Agir à l’International et en France face aux enjeux communs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1" lang="fr-FR" sz="1200" u="none" cap="none" strike="noStrike">
                <a:solidFill>
                  <a:schemeClr val="dk1"/>
                </a:solidFill>
                <a:latin typeface="Arial"/>
                <a:ea typeface="Arial"/>
                <a:cs typeface="Arial"/>
                <a:sym typeface="Arial"/>
              </a:rPr>
              <a:t>Lundi 23 juin 2025</a:t>
            </a:r>
            <a:endParaRPr b="0" i="0" sz="1400" u="none" cap="none" strike="noStrike">
              <a:solidFill>
                <a:srgbClr val="000000"/>
              </a:solidFill>
              <a:latin typeface="Arial"/>
              <a:ea typeface="Arial"/>
              <a:cs typeface="Arial"/>
              <a:sym typeface="Arial"/>
            </a:endParaRPr>
          </a:p>
        </p:txBody>
      </p:sp>
      <p:sp>
        <p:nvSpPr>
          <p:cNvPr id="215" name="Google Shape;215;g3697d5d4bbc_0_0"/>
          <p:cNvSpPr txBox="1"/>
          <p:nvPr/>
        </p:nvSpPr>
        <p:spPr>
          <a:xfrm>
            <a:off x="372850" y="1156688"/>
            <a:ext cx="11495100" cy="2260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Clr>
                <a:schemeClr val="dk1"/>
              </a:buClr>
              <a:buSzPts val="1100"/>
              <a:buFont typeface="Arial"/>
              <a:buNone/>
            </a:pPr>
            <a:r>
              <a:rPr b="1" lang="fr-FR" sz="1800">
                <a:solidFill>
                  <a:srgbClr val="3B7D23"/>
                </a:solidFill>
              </a:rPr>
              <a:t>Principes d'action/outil de mise en œuvre</a:t>
            </a:r>
            <a:endParaRPr b="1" sz="1800">
              <a:solidFill>
                <a:srgbClr val="3B7D23"/>
              </a:solidFill>
            </a:endParaRPr>
          </a:p>
          <a:p>
            <a:pPr indent="0" lvl="0" marL="0" rtl="0" algn="l">
              <a:lnSpc>
                <a:spcPct val="115000"/>
              </a:lnSpc>
              <a:spcBef>
                <a:spcPts val="1200"/>
              </a:spcBef>
              <a:spcAft>
                <a:spcPts val="0"/>
              </a:spcAft>
              <a:buClr>
                <a:schemeClr val="dk1"/>
              </a:buClr>
              <a:buSzPts val="1100"/>
              <a:buFont typeface="Arial"/>
              <a:buNone/>
            </a:pPr>
            <a:r>
              <a:rPr lang="fr-FR" sz="1700">
                <a:solidFill>
                  <a:schemeClr val="dk1"/>
                </a:solidFill>
              </a:rPr>
              <a:t>Des outils de collecte de données spécifiques à chaque contexte.</a:t>
            </a:r>
            <a:endParaRPr sz="17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fr-FR" sz="1700">
                <a:solidFill>
                  <a:schemeClr val="dk1"/>
                </a:solidFill>
              </a:rPr>
              <a:t>L'ici et là-bas se nourrissent mutuellement.</a:t>
            </a:r>
            <a:endParaRPr sz="17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fr-FR" sz="1700">
                <a:solidFill>
                  <a:schemeClr val="dk1"/>
                </a:solidFill>
              </a:rPr>
              <a:t>Les savoirs documentés, leurs spécificités et innovations, servent à nourrir les réflexions dans d'autres contextes. (Accès à de nouvelles pratiques, de nouveaux savoirs, disponibilité de nouveaux matériaux, etc).</a:t>
            </a:r>
            <a:endParaRPr sz="1700">
              <a:solidFill>
                <a:schemeClr val="dk1"/>
              </a:solidFill>
            </a:endParaRPr>
          </a:p>
          <a:p>
            <a:pPr indent="0" lvl="0" marL="0" marR="0" rtl="0" algn="l">
              <a:lnSpc>
                <a:spcPct val="100000"/>
              </a:lnSpc>
              <a:spcBef>
                <a:spcPts val="1200"/>
              </a:spcBef>
              <a:spcAft>
                <a:spcPts val="0"/>
              </a:spcAft>
              <a:buClr>
                <a:srgbClr val="000000"/>
              </a:buClr>
              <a:buSzPts val="1400"/>
              <a:buFont typeface="Arial"/>
              <a:buNone/>
            </a:pPr>
            <a:r>
              <a:t/>
            </a:r>
            <a:endParaRPr>
              <a:solidFill>
                <a:schemeClr val="dk1"/>
              </a:solidFill>
            </a:endParaRPr>
          </a:p>
        </p:txBody>
      </p:sp>
      <p:sp>
        <p:nvSpPr>
          <p:cNvPr id="216" name="Google Shape;216;g3697d5d4bbc_0_0"/>
          <p:cNvSpPr txBox="1"/>
          <p:nvPr/>
        </p:nvSpPr>
        <p:spPr>
          <a:xfrm>
            <a:off x="372850" y="3353800"/>
            <a:ext cx="5223300" cy="223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fr-FR" sz="1500">
                <a:solidFill>
                  <a:srgbClr val="3B7D23"/>
                </a:solidFill>
              </a:rPr>
              <a:t>Contrat Cadre avec le Global Shelter Cluster. </a:t>
            </a:r>
            <a:endParaRPr b="1" sz="1500">
              <a:solidFill>
                <a:srgbClr val="3B7D23"/>
              </a:solidFill>
            </a:endParaRPr>
          </a:p>
          <a:p>
            <a:pPr indent="0" lvl="0" marL="0" rtl="0" algn="l">
              <a:lnSpc>
                <a:spcPct val="115000"/>
              </a:lnSpc>
              <a:spcBef>
                <a:spcPts val="0"/>
              </a:spcBef>
              <a:spcAft>
                <a:spcPts val="0"/>
              </a:spcAft>
              <a:buClr>
                <a:schemeClr val="dk1"/>
              </a:buClr>
              <a:buSzPts val="1100"/>
              <a:buFont typeface="Arial"/>
              <a:buNone/>
            </a:pPr>
            <a:r>
              <a:rPr b="1" lang="fr-FR" sz="1500">
                <a:solidFill>
                  <a:srgbClr val="3B7D23"/>
                </a:solidFill>
              </a:rPr>
              <a:t>Appui aux dynamiques d'autorelèvement</a:t>
            </a:r>
            <a:endParaRPr b="1" sz="1500">
              <a:solidFill>
                <a:srgbClr val="3B7D23"/>
              </a:solidFill>
            </a:endParaRPr>
          </a:p>
          <a:p>
            <a:pPr indent="0" lvl="0" marL="0" rtl="0" algn="l">
              <a:lnSpc>
                <a:spcPct val="115000"/>
              </a:lnSpc>
              <a:spcBef>
                <a:spcPts val="1200"/>
              </a:spcBef>
              <a:spcAft>
                <a:spcPts val="0"/>
              </a:spcAft>
              <a:buClr>
                <a:schemeClr val="dk1"/>
              </a:buClr>
              <a:buSzPts val="1100"/>
              <a:buFont typeface="Arial"/>
              <a:buNone/>
            </a:pPr>
            <a:r>
              <a:rPr lang="fr-FR">
                <a:solidFill>
                  <a:schemeClr val="dk1"/>
                </a:solidFill>
              </a:rPr>
              <a:t>Documenter les modes de construction du patrimoine. Comprendre les dynamiques de construction du présent. (réalisation de fiches descriptives et informatives)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fr-FR">
                <a:solidFill>
                  <a:schemeClr val="dk1"/>
                </a:solidFill>
              </a:rPr>
              <a:t>Anticiper les pratiques de construction de demain en tirant parti des enseignements du passé et du présent et en informant les populations locales des tenants et aboutissants de leurs futurs choix de construction (produits et processus)</a:t>
            </a:r>
            <a:endParaRPr>
              <a:solidFill>
                <a:schemeClr val="dk1"/>
              </a:solidFill>
            </a:endParaRPr>
          </a:p>
          <a:p>
            <a:pPr indent="0" lvl="0" marL="0" marR="0" rtl="0" algn="l">
              <a:lnSpc>
                <a:spcPct val="100000"/>
              </a:lnSpc>
              <a:spcBef>
                <a:spcPts val="1200"/>
              </a:spcBef>
              <a:spcAft>
                <a:spcPts val="0"/>
              </a:spcAft>
              <a:buClr>
                <a:srgbClr val="000000"/>
              </a:buClr>
              <a:buSzPts val="1400"/>
              <a:buFont typeface="Arial"/>
              <a:buNone/>
            </a:pPr>
            <a:r>
              <a:t/>
            </a:r>
            <a:endParaRPr b="1" sz="1800">
              <a:solidFill>
                <a:srgbClr val="3B7D23"/>
              </a:solidFill>
            </a:endParaRPr>
          </a:p>
        </p:txBody>
      </p:sp>
      <p:sp>
        <p:nvSpPr>
          <p:cNvPr id="217" name="Google Shape;217;g3697d5d4bbc_0_0"/>
          <p:cNvSpPr txBox="1"/>
          <p:nvPr/>
        </p:nvSpPr>
        <p:spPr>
          <a:xfrm>
            <a:off x="6621500" y="3340700"/>
            <a:ext cx="5223300" cy="223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fr-FR" sz="1500">
                <a:solidFill>
                  <a:srgbClr val="3B7D23"/>
                </a:solidFill>
              </a:rPr>
              <a:t>Projet de recherche initiale sur le patrimoine construit en terre dans la région du Dauphiné.</a:t>
            </a:r>
            <a:endParaRPr b="1" sz="1800">
              <a:solidFill>
                <a:srgbClr val="3B7D23"/>
              </a:solidFill>
            </a:endParaRPr>
          </a:p>
          <a:p>
            <a:pPr indent="0" lvl="0" marL="0" rtl="0" algn="l">
              <a:lnSpc>
                <a:spcPct val="115000"/>
              </a:lnSpc>
              <a:spcBef>
                <a:spcPts val="1200"/>
              </a:spcBef>
              <a:spcAft>
                <a:spcPts val="0"/>
              </a:spcAft>
              <a:buClr>
                <a:schemeClr val="dk1"/>
              </a:buClr>
              <a:buSzPts val="1100"/>
              <a:buFont typeface="Arial"/>
              <a:buNone/>
            </a:pPr>
            <a:r>
              <a:rPr lang="fr-FR">
                <a:solidFill>
                  <a:schemeClr val="dk1"/>
                </a:solidFill>
              </a:rPr>
              <a:t>Documenter et diffuser les modes de construction du patrimoine. (Grand public, artisans, chercheurs, décideurs locaux, etc – pour atteindre toute la filière)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marR="0" rtl="0" algn="l">
              <a:lnSpc>
                <a:spcPct val="100000"/>
              </a:lnSpc>
              <a:spcBef>
                <a:spcPts val="1200"/>
              </a:spcBef>
              <a:spcAft>
                <a:spcPts val="0"/>
              </a:spcAft>
              <a:buClr>
                <a:srgbClr val="000000"/>
              </a:buClr>
              <a:buSzPts val="1400"/>
              <a:buFont typeface="Arial"/>
              <a:buNone/>
            </a:pPr>
            <a:r>
              <a:t/>
            </a:r>
            <a:endParaRPr b="1" sz="1800">
              <a:solidFill>
                <a:srgbClr val="3B7D2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36a1da4e0c0_0_0"/>
          <p:cNvSpPr/>
          <p:nvPr/>
        </p:nvSpPr>
        <p:spPr>
          <a:xfrm>
            <a:off x="324090" y="260904"/>
            <a:ext cx="11597700" cy="861900"/>
          </a:xfrm>
          <a:prstGeom prst="rect">
            <a:avLst/>
          </a:prstGeom>
          <a:solidFill>
            <a:srgbClr val="96C0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3" name="Google Shape;223;g36a1da4e0c0_0_0"/>
          <p:cNvSpPr txBox="1"/>
          <p:nvPr/>
        </p:nvSpPr>
        <p:spPr>
          <a:xfrm>
            <a:off x="509286" y="260904"/>
            <a:ext cx="1045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IV. ÉTUDES DE CAS - Geres</a:t>
            </a:r>
            <a:endParaRPr b="0" i="0" sz="1400" u="none" cap="none" strike="noStrike">
              <a:solidFill>
                <a:srgbClr val="000000"/>
              </a:solidFill>
              <a:latin typeface="Arial"/>
              <a:ea typeface="Arial"/>
              <a:cs typeface="Arial"/>
              <a:sym typeface="Arial"/>
            </a:endParaRPr>
          </a:p>
        </p:txBody>
      </p:sp>
      <p:sp>
        <p:nvSpPr>
          <p:cNvPr id="224" name="Google Shape;224;g36a1da4e0c0_0_0"/>
          <p:cNvSpPr/>
          <p:nvPr/>
        </p:nvSpPr>
        <p:spPr>
          <a:xfrm>
            <a:off x="1585732" y="2046243"/>
            <a:ext cx="104100" cy="3351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5" name="Google Shape;225;g36a1da4e0c0_0_0"/>
          <p:cNvSpPr/>
          <p:nvPr/>
        </p:nvSpPr>
        <p:spPr>
          <a:xfrm>
            <a:off x="324090" y="6062004"/>
            <a:ext cx="11597700" cy="619800"/>
          </a:xfrm>
          <a:prstGeom prst="rect">
            <a:avLst/>
          </a:prstGeom>
          <a:solidFill>
            <a:srgbClr val="E09A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6" name="Google Shape;226;g36a1da4e0c0_0_0"/>
          <p:cNvSpPr txBox="1"/>
          <p:nvPr/>
        </p:nvSpPr>
        <p:spPr>
          <a:xfrm>
            <a:off x="509286" y="6158502"/>
            <a:ext cx="11358600" cy="492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683C11"/>
                </a:solidFill>
                <a:latin typeface="Arial"/>
                <a:ea typeface="Arial"/>
                <a:cs typeface="Arial"/>
                <a:sym typeface="Arial"/>
              </a:rPr>
              <a:t>Journée d’étude _ Traverses 54</a:t>
            </a:r>
            <a:r>
              <a:rPr b="0" i="1" lang="fr-FR" sz="1400" u="none" cap="none" strike="noStrike">
                <a:solidFill>
                  <a:schemeClr val="dk1"/>
                </a:solidFill>
                <a:latin typeface="Arial"/>
                <a:ea typeface="Arial"/>
                <a:cs typeface="Arial"/>
                <a:sym typeface="Arial"/>
              </a:rPr>
              <a:t>_ </a:t>
            </a:r>
            <a:r>
              <a:rPr b="1" i="0" lang="fr-FR" sz="1400" u="none" cap="none" strike="noStrike">
                <a:solidFill>
                  <a:schemeClr val="dk1"/>
                </a:solidFill>
                <a:latin typeface="Arial"/>
                <a:ea typeface="Arial"/>
                <a:cs typeface="Arial"/>
                <a:sym typeface="Arial"/>
              </a:rPr>
              <a:t>Faire converger les Solidarités : Agir à l’International et en France face aux enjeux communs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1" lang="fr-FR" sz="1200" u="none" cap="none" strike="noStrike">
                <a:solidFill>
                  <a:schemeClr val="dk1"/>
                </a:solidFill>
                <a:latin typeface="Arial"/>
                <a:ea typeface="Arial"/>
                <a:cs typeface="Arial"/>
                <a:sym typeface="Arial"/>
              </a:rPr>
              <a:t>Lundi 23 juin 2025</a:t>
            </a:r>
            <a:endParaRPr b="0" i="0" sz="1400" u="none" cap="none" strike="noStrike">
              <a:solidFill>
                <a:srgbClr val="000000"/>
              </a:solidFill>
              <a:latin typeface="Arial"/>
              <a:ea typeface="Arial"/>
              <a:cs typeface="Arial"/>
              <a:sym typeface="Arial"/>
            </a:endParaRPr>
          </a:p>
        </p:txBody>
      </p:sp>
      <p:pic>
        <p:nvPicPr>
          <p:cNvPr id="227" name="Google Shape;227;g36a1da4e0c0_0_0"/>
          <p:cNvPicPr preferRelativeResize="0"/>
          <p:nvPr/>
        </p:nvPicPr>
        <p:blipFill>
          <a:blip r:embed="rId3">
            <a:alphaModFix/>
          </a:blip>
          <a:stretch>
            <a:fillRect/>
          </a:stretch>
        </p:blipFill>
        <p:spPr>
          <a:xfrm>
            <a:off x="2127314" y="1275199"/>
            <a:ext cx="8210937" cy="47242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3697d5d4bbc_0_18"/>
          <p:cNvSpPr/>
          <p:nvPr/>
        </p:nvSpPr>
        <p:spPr>
          <a:xfrm>
            <a:off x="324090" y="260904"/>
            <a:ext cx="11597700" cy="861900"/>
          </a:xfrm>
          <a:prstGeom prst="rect">
            <a:avLst/>
          </a:prstGeom>
          <a:solidFill>
            <a:srgbClr val="96C0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3" name="Google Shape;233;g3697d5d4bbc_0_18"/>
          <p:cNvSpPr txBox="1"/>
          <p:nvPr/>
        </p:nvSpPr>
        <p:spPr>
          <a:xfrm>
            <a:off x="509286" y="260904"/>
            <a:ext cx="1045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IV. ÉTUDES DE CAS - Geres</a:t>
            </a:r>
            <a:endParaRPr b="0" i="0" sz="1400" u="none" cap="none" strike="noStrike">
              <a:solidFill>
                <a:srgbClr val="000000"/>
              </a:solidFill>
              <a:latin typeface="Arial"/>
              <a:ea typeface="Arial"/>
              <a:cs typeface="Arial"/>
              <a:sym typeface="Arial"/>
            </a:endParaRPr>
          </a:p>
        </p:txBody>
      </p:sp>
      <p:sp>
        <p:nvSpPr>
          <p:cNvPr id="234" name="Google Shape;234;g3697d5d4bbc_0_18"/>
          <p:cNvSpPr/>
          <p:nvPr/>
        </p:nvSpPr>
        <p:spPr>
          <a:xfrm>
            <a:off x="1585732" y="2046243"/>
            <a:ext cx="104100" cy="3351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5" name="Google Shape;235;g3697d5d4bbc_0_18"/>
          <p:cNvSpPr/>
          <p:nvPr/>
        </p:nvSpPr>
        <p:spPr>
          <a:xfrm>
            <a:off x="324090" y="6062004"/>
            <a:ext cx="11597700" cy="619800"/>
          </a:xfrm>
          <a:prstGeom prst="rect">
            <a:avLst/>
          </a:prstGeom>
          <a:solidFill>
            <a:srgbClr val="E09A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6" name="Google Shape;236;g3697d5d4bbc_0_18"/>
          <p:cNvSpPr txBox="1"/>
          <p:nvPr/>
        </p:nvSpPr>
        <p:spPr>
          <a:xfrm>
            <a:off x="509286" y="6158502"/>
            <a:ext cx="11358600" cy="492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683C11"/>
                </a:solidFill>
                <a:latin typeface="Arial"/>
                <a:ea typeface="Arial"/>
                <a:cs typeface="Arial"/>
                <a:sym typeface="Arial"/>
              </a:rPr>
              <a:t>Journée d’étude _ Traverses 54</a:t>
            </a:r>
            <a:r>
              <a:rPr b="0" i="1" lang="fr-FR" sz="1400" u="none" cap="none" strike="noStrike">
                <a:solidFill>
                  <a:schemeClr val="dk1"/>
                </a:solidFill>
                <a:latin typeface="Arial"/>
                <a:ea typeface="Arial"/>
                <a:cs typeface="Arial"/>
                <a:sym typeface="Arial"/>
              </a:rPr>
              <a:t>_ </a:t>
            </a:r>
            <a:r>
              <a:rPr b="1" i="0" lang="fr-FR" sz="1400" u="none" cap="none" strike="noStrike">
                <a:solidFill>
                  <a:schemeClr val="dk1"/>
                </a:solidFill>
                <a:latin typeface="Arial"/>
                <a:ea typeface="Arial"/>
                <a:cs typeface="Arial"/>
                <a:sym typeface="Arial"/>
              </a:rPr>
              <a:t>Faire converger les Solidarités : Agir à l’International et en France face aux enjeux communs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1" lang="fr-FR" sz="1200" u="none" cap="none" strike="noStrike">
                <a:solidFill>
                  <a:schemeClr val="dk1"/>
                </a:solidFill>
                <a:latin typeface="Arial"/>
                <a:ea typeface="Arial"/>
                <a:cs typeface="Arial"/>
                <a:sym typeface="Arial"/>
              </a:rPr>
              <a:t>Lundi 23 juin 2025</a:t>
            </a:r>
            <a:endParaRPr b="0" i="0" sz="1400" u="none" cap="none" strike="noStrike">
              <a:solidFill>
                <a:srgbClr val="000000"/>
              </a:solidFill>
              <a:latin typeface="Arial"/>
              <a:ea typeface="Arial"/>
              <a:cs typeface="Arial"/>
              <a:sym typeface="Arial"/>
            </a:endParaRPr>
          </a:p>
        </p:txBody>
      </p:sp>
      <p:pic>
        <p:nvPicPr>
          <p:cNvPr id="237" name="Google Shape;237;g3697d5d4bbc_0_18"/>
          <p:cNvPicPr preferRelativeResize="0"/>
          <p:nvPr/>
        </p:nvPicPr>
        <p:blipFill>
          <a:blip r:embed="rId3">
            <a:alphaModFix/>
          </a:blip>
          <a:stretch>
            <a:fillRect/>
          </a:stretch>
        </p:blipFill>
        <p:spPr>
          <a:xfrm>
            <a:off x="845775" y="1185375"/>
            <a:ext cx="10455901" cy="475112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6"/>
          <p:cNvSpPr/>
          <p:nvPr/>
        </p:nvSpPr>
        <p:spPr>
          <a:xfrm>
            <a:off x="1585732" y="2046243"/>
            <a:ext cx="104100" cy="3351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43" name="Google Shape;243;p26"/>
          <p:cNvPicPr preferRelativeResize="0"/>
          <p:nvPr/>
        </p:nvPicPr>
        <p:blipFill rotWithShape="1">
          <a:blip r:embed="rId3">
            <a:alphaModFix/>
          </a:blip>
          <a:srcRect b="0" l="0" r="0" t="21550"/>
          <a:stretch/>
        </p:blipFill>
        <p:spPr>
          <a:xfrm>
            <a:off x="0" y="1478000"/>
            <a:ext cx="12192000" cy="5380000"/>
          </a:xfrm>
          <a:prstGeom prst="rect">
            <a:avLst/>
          </a:prstGeom>
          <a:noFill/>
          <a:ln>
            <a:noFill/>
          </a:ln>
        </p:spPr>
      </p:pic>
      <p:sp>
        <p:nvSpPr>
          <p:cNvPr id="244" name="Google Shape;244;p26"/>
          <p:cNvSpPr/>
          <p:nvPr/>
        </p:nvSpPr>
        <p:spPr>
          <a:xfrm>
            <a:off x="377240" y="274179"/>
            <a:ext cx="11597700" cy="861900"/>
          </a:xfrm>
          <a:prstGeom prst="rect">
            <a:avLst/>
          </a:prstGeom>
          <a:solidFill>
            <a:srgbClr val="96C0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5" name="Google Shape;245;p26"/>
          <p:cNvSpPr txBox="1"/>
          <p:nvPr/>
        </p:nvSpPr>
        <p:spPr>
          <a:xfrm>
            <a:off x="562436" y="274179"/>
            <a:ext cx="1045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IV. ÉTUDES DE CAS - G</a:t>
            </a:r>
            <a:r>
              <a:rPr b="1" lang="fr-FR" sz="3200">
                <a:solidFill>
                  <a:schemeClr val="lt1"/>
                </a:solidFill>
              </a:rPr>
              <a:t>rdr</a:t>
            </a:r>
            <a:endParaRPr b="0" i="0" sz="1400" u="none" cap="none" strike="noStrike">
              <a:solidFill>
                <a:srgbClr val="000000"/>
              </a:solidFill>
              <a:latin typeface="Arial"/>
              <a:ea typeface="Arial"/>
              <a:cs typeface="Arial"/>
              <a:sym typeface="Arial"/>
            </a:endParaRPr>
          </a:p>
        </p:txBody>
      </p:sp>
      <p:sp>
        <p:nvSpPr>
          <p:cNvPr id="246" name="Google Shape;246;p26"/>
          <p:cNvSpPr/>
          <p:nvPr/>
        </p:nvSpPr>
        <p:spPr>
          <a:xfrm>
            <a:off x="324090" y="260904"/>
            <a:ext cx="11597700" cy="861900"/>
          </a:xfrm>
          <a:prstGeom prst="rect">
            <a:avLst/>
          </a:prstGeom>
          <a:solidFill>
            <a:srgbClr val="96C0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7" name="Google Shape;247;p26"/>
          <p:cNvSpPr txBox="1"/>
          <p:nvPr/>
        </p:nvSpPr>
        <p:spPr>
          <a:xfrm>
            <a:off x="509286" y="260904"/>
            <a:ext cx="1045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IV. ÉTUDES DE CAS - Geres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g36a197d8b79_0_4"/>
          <p:cNvPicPr preferRelativeResize="0"/>
          <p:nvPr/>
        </p:nvPicPr>
        <p:blipFill rotWithShape="1">
          <a:blip r:embed="rId3">
            <a:alphaModFix/>
          </a:blip>
          <a:srcRect b="0" l="0" r="0" t="19961"/>
          <a:stretch/>
        </p:blipFill>
        <p:spPr>
          <a:xfrm>
            <a:off x="0" y="1368950"/>
            <a:ext cx="12192000" cy="5489051"/>
          </a:xfrm>
          <a:prstGeom prst="rect">
            <a:avLst/>
          </a:prstGeom>
          <a:noFill/>
          <a:ln>
            <a:noFill/>
          </a:ln>
        </p:spPr>
      </p:pic>
      <p:sp>
        <p:nvSpPr>
          <p:cNvPr id="253" name="Google Shape;253;g36a197d8b79_0_4"/>
          <p:cNvSpPr/>
          <p:nvPr/>
        </p:nvSpPr>
        <p:spPr>
          <a:xfrm>
            <a:off x="377240" y="274179"/>
            <a:ext cx="11597700" cy="861900"/>
          </a:xfrm>
          <a:prstGeom prst="rect">
            <a:avLst/>
          </a:prstGeom>
          <a:solidFill>
            <a:srgbClr val="96C0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54" name="Google Shape;254;g36a197d8b79_0_4"/>
          <p:cNvSpPr txBox="1"/>
          <p:nvPr/>
        </p:nvSpPr>
        <p:spPr>
          <a:xfrm>
            <a:off x="562436" y="274179"/>
            <a:ext cx="1045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IV. ÉTUDES DE CAS - G</a:t>
            </a:r>
            <a:r>
              <a:rPr b="1" lang="fr-FR" sz="3200">
                <a:solidFill>
                  <a:schemeClr val="lt1"/>
                </a:solidFill>
              </a:rPr>
              <a:t>rdr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6"/>
          <p:cNvSpPr/>
          <p:nvPr/>
        </p:nvSpPr>
        <p:spPr>
          <a:xfrm>
            <a:off x="1585732" y="2046243"/>
            <a:ext cx="104172" cy="335088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60" name="Google Shape;260;p6"/>
          <p:cNvPicPr preferRelativeResize="0"/>
          <p:nvPr/>
        </p:nvPicPr>
        <p:blipFill rotWithShape="1">
          <a:blip r:embed="rId3">
            <a:alphaModFix/>
          </a:blip>
          <a:srcRect b="0" l="0" r="0" t="17925"/>
          <a:stretch/>
        </p:blipFill>
        <p:spPr>
          <a:xfrm>
            <a:off x="0" y="1183925"/>
            <a:ext cx="12192000" cy="5628899"/>
          </a:xfrm>
          <a:prstGeom prst="rect">
            <a:avLst/>
          </a:prstGeom>
          <a:noFill/>
          <a:ln>
            <a:noFill/>
          </a:ln>
        </p:spPr>
      </p:pic>
      <p:sp>
        <p:nvSpPr>
          <p:cNvPr id="261" name="Google Shape;261;p6"/>
          <p:cNvSpPr/>
          <p:nvPr/>
        </p:nvSpPr>
        <p:spPr>
          <a:xfrm>
            <a:off x="377240" y="274179"/>
            <a:ext cx="11597700" cy="861900"/>
          </a:xfrm>
          <a:prstGeom prst="rect">
            <a:avLst/>
          </a:prstGeom>
          <a:solidFill>
            <a:srgbClr val="96C0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2" name="Google Shape;262;p6"/>
          <p:cNvSpPr txBox="1"/>
          <p:nvPr/>
        </p:nvSpPr>
        <p:spPr>
          <a:xfrm>
            <a:off x="562436" y="274179"/>
            <a:ext cx="1045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IV. ÉTUDES DE CAS - </a:t>
            </a:r>
            <a:r>
              <a:rPr b="1" lang="fr-FR" sz="3200">
                <a:solidFill>
                  <a:schemeClr val="lt1"/>
                </a:solidFill>
              </a:rPr>
              <a:t>iram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36941c3b896_0_6"/>
          <p:cNvSpPr/>
          <p:nvPr/>
        </p:nvSpPr>
        <p:spPr>
          <a:xfrm>
            <a:off x="377240" y="274179"/>
            <a:ext cx="11597700" cy="861900"/>
          </a:xfrm>
          <a:prstGeom prst="rect">
            <a:avLst/>
          </a:prstGeom>
          <a:solidFill>
            <a:srgbClr val="96C0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6" name="Google Shape;96;g36941c3b896_0_6"/>
          <p:cNvSpPr txBox="1"/>
          <p:nvPr/>
        </p:nvSpPr>
        <p:spPr>
          <a:xfrm>
            <a:off x="562436" y="274179"/>
            <a:ext cx="1045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3200"/>
              <a:buFont typeface="Arial"/>
              <a:buNone/>
            </a:pPr>
            <a:r>
              <a:rPr b="1" lang="fr-FR" sz="3200">
                <a:solidFill>
                  <a:schemeClr val="lt1"/>
                </a:solidFill>
              </a:rPr>
              <a:t>PROGRAMME</a:t>
            </a:r>
            <a:endParaRPr b="0" i="0" sz="1400" u="none" cap="none" strike="noStrike">
              <a:solidFill>
                <a:srgbClr val="000000"/>
              </a:solidFill>
              <a:latin typeface="Arial"/>
              <a:ea typeface="Arial"/>
              <a:cs typeface="Arial"/>
              <a:sym typeface="Arial"/>
            </a:endParaRPr>
          </a:p>
        </p:txBody>
      </p:sp>
      <p:pic>
        <p:nvPicPr>
          <p:cNvPr id="97" name="Google Shape;97;g36941c3b896_0_6"/>
          <p:cNvPicPr preferRelativeResize="0"/>
          <p:nvPr/>
        </p:nvPicPr>
        <p:blipFill rotWithShape="1">
          <a:blip r:embed="rId3">
            <a:alphaModFix/>
          </a:blip>
          <a:srcRect b="0" l="0" r="0" t="20356"/>
          <a:stretch/>
        </p:blipFill>
        <p:spPr>
          <a:xfrm>
            <a:off x="377250" y="1443225"/>
            <a:ext cx="11597700" cy="50949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36a1c2302a6_0_0"/>
          <p:cNvSpPr/>
          <p:nvPr/>
        </p:nvSpPr>
        <p:spPr>
          <a:xfrm>
            <a:off x="1585732" y="2046243"/>
            <a:ext cx="104100" cy="3351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68" name="Google Shape;268;g36a1c2302a6_0_0"/>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36a1c2302a6_0_9"/>
          <p:cNvSpPr/>
          <p:nvPr/>
        </p:nvSpPr>
        <p:spPr>
          <a:xfrm>
            <a:off x="1585732" y="2046243"/>
            <a:ext cx="104100" cy="3351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74" name="Google Shape;274;g36a1c2302a6_0_9"/>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g36a1c2302a6_0_20"/>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7"/>
          <p:cNvSpPr/>
          <p:nvPr/>
        </p:nvSpPr>
        <p:spPr>
          <a:xfrm>
            <a:off x="324090" y="286192"/>
            <a:ext cx="11543820" cy="856514"/>
          </a:xfrm>
          <a:prstGeom prst="rect">
            <a:avLst/>
          </a:prstGeom>
          <a:solidFill>
            <a:srgbClr val="96C0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5" name="Google Shape;285;p7"/>
          <p:cNvSpPr txBox="1"/>
          <p:nvPr/>
        </p:nvSpPr>
        <p:spPr>
          <a:xfrm>
            <a:off x="509286" y="286192"/>
            <a:ext cx="10455798" cy="76001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V. LES ATTENTES DE LA JOURNÉE D’ÉTUDE</a:t>
            </a:r>
            <a:endParaRPr b="0" i="0" sz="1400" u="none" cap="none" strike="noStrike">
              <a:solidFill>
                <a:srgbClr val="000000"/>
              </a:solidFill>
              <a:latin typeface="Arial"/>
              <a:ea typeface="Arial"/>
              <a:cs typeface="Arial"/>
              <a:sym typeface="Arial"/>
            </a:endParaRPr>
          </a:p>
        </p:txBody>
      </p:sp>
      <p:sp>
        <p:nvSpPr>
          <p:cNvPr id="286" name="Google Shape;286;p7"/>
          <p:cNvSpPr/>
          <p:nvPr/>
        </p:nvSpPr>
        <p:spPr>
          <a:xfrm>
            <a:off x="1585732" y="2046243"/>
            <a:ext cx="104172" cy="335088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7" name="Google Shape;287;p7"/>
          <p:cNvSpPr/>
          <p:nvPr/>
        </p:nvSpPr>
        <p:spPr>
          <a:xfrm>
            <a:off x="324090" y="6062004"/>
            <a:ext cx="11597834" cy="619718"/>
          </a:xfrm>
          <a:prstGeom prst="rect">
            <a:avLst/>
          </a:prstGeom>
          <a:solidFill>
            <a:srgbClr val="E09A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8" name="Google Shape;288;p7"/>
          <p:cNvSpPr txBox="1"/>
          <p:nvPr/>
        </p:nvSpPr>
        <p:spPr>
          <a:xfrm>
            <a:off x="509286" y="6158502"/>
            <a:ext cx="11358624" cy="4924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683C11"/>
                </a:solidFill>
                <a:latin typeface="Arial"/>
                <a:ea typeface="Arial"/>
                <a:cs typeface="Arial"/>
                <a:sym typeface="Arial"/>
              </a:rPr>
              <a:t>Journée d’étude _ Traverses 54</a:t>
            </a:r>
            <a:r>
              <a:rPr b="0" i="1" lang="fr-FR" sz="1400" u="none" cap="none" strike="noStrike">
                <a:solidFill>
                  <a:schemeClr val="dk1"/>
                </a:solidFill>
                <a:latin typeface="Arial"/>
                <a:ea typeface="Arial"/>
                <a:cs typeface="Arial"/>
                <a:sym typeface="Arial"/>
              </a:rPr>
              <a:t>_ </a:t>
            </a:r>
            <a:r>
              <a:rPr b="1" i="0" lang="fr-FR" sz="1400" u="none" cap="none" strike="noStrike">
                <a:solidFill>
                  <a:schemeClr val="dk1"/>
                </a:solidFill>
                <a:latin typeface="Arial"/>
                <a:ea typeface="Arial"/>
                <a:cs typeface="Arial"/>
                <a:sym typeface="Arial"/>
              </a:rPr>
              <a:t>Faire converger les Solidarités : Agir à l’International et en France face aux enjeux communs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1" lang="fr-FR" sz="1200" u="none" cap="none" strike="noStrike">
                <a:solidFill>
                  <a:schemeClr val="dk1"/>
                </a:solidFill>
                <a:latin typeface="Arial"/>
                <a:ea typeface="Arial"/>
                <a:cs typeface="Arial"/>
                <a:sym typeface="Arial"/>
              </a:rPr>
              <a:t>Lundi 23 juin 2025</a:t>
            </a:r>
            <a:endParaRPr b="0" i="0" sz="1400" u="none" cap="none" strike="noStrike">
              <a:solidFill>
                <a:srgbClr val="000000"/>
              </a:solidFill>
              <a:latin typeface="Arial"/>
              <a:ea typeface="Arial"/>
              <a:cs typeface="Arial"/>
              <a:sym typeface="Arial"/>
            </a:endParaRPr>
          </a:p>
        </p:txBody>
      </p:sp>
      <p:pic>
        <p:nvPicPr>
          <p:cNvPr id="289" name="Google Shape;289;p7"/>
          <p:cNvPicPr preferRelativeResize="0"/>
          <p:nvPr/>
        </p:nvPicPr>
        <p:blipFill>
          <a:blip r:embed="rId3">
            <a:alphaModFix/>
          </a:blip>
          <a:stretch>
            <a:fillRect/>
          </a:stretch>
        </p:blipFill>
        <p:spPr>
          <a:xfrm>
            <a:off x="324100" y="1343350"/>
            <a:ext cx="9938124" cy="4614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id="294" name="Google Shape;294;g36941c3b896_0_11"/>
          <p:cNvPicPr preferRelativeResize="0"/>
          <p:nvPr/>
        </p:nvPicPr>
        <p:blipFill>
          <a:blip r:embed="rId3">
            <a:alphaModFix/>
          </a:blip>
          <a:stretch>
            <a:fillRect/>
          </a:stretch>
        </p:blipFill>
        <p:spPr>
          <a:xfrm>
            <a:off x="-118525" y="0"/>
            <a:ext cx="12192000" cy="67056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
          <p:cNvSpPr/>
          <p:nvPr/>
        </p:nvSpPr>
        <p:spPr>
          <a:xfrm>
            <a:off x="632748" y="546904"/>
            <a:ext cx="10926501" cy="5764192"/>
          </a:xfrm>
          <a:prstGeom prst="rect">
            <a:avLst/>
          </a:prstGeom>
          <a:solidFill>
            <a:srgbClr val="96C0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3" name="Google Shape;103;p2"/>
          <p:cNvSpPr txBox="1"/>
          <p:nvPr/>
        </p:nvSpPr>
        <p:spPr>
          <a:xfrm>
            <a:off x="1524000" y="833378"/>
            <a:ext cx="9008962"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fr-FR" sz="4800" u="none" cap="none" strike="noStrike">
                <a:solidFill>
                  <a:schemeClr val="lt1"/>
                </a:solidFill>
                <a:latin typeface="Arial"/>
                <a:ea typeface="Arial"/>
                <a:cs typeface="Arial"/>
                <a:sym typeface="Arial"/>
              </a:rPr>
              <a:t>SOMMAIRE</a:t>
            </a:r>
            <a:endParaRPr b="0" i="0" sz="1400" u="none" cap="none" strike="noStrike">
              <a:solidFill>
                <a:srgbClr val="000000"/>
              </a:solidFill>
              <a:latin typeface="Arial"/>
              <a:ea typeface="Arial"/>
              <a:cs typeface="Arial"/>
              <a:sym typeface="Arial"/>
            </a:endParaRPr>
          </a:p>
        </p:txBody>
      </p:sp>
      <p:sp>
        <p:nvSpPr>
          <p:cNvPr id="104" name="Google Shape;104;p2"/>
          <p:cNvSpPr/>
          <p:nvPr/>
        </p:nvSpPr>
        <p:spPr>
          <a:xfrm>
            <a:off x="2064840" y="2011616"/>
            <a:ext cx="104172" cy="335088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5" name="Google Shape;105;p2"/>
          <p:cNvSpPr txBox="1"/>
          <p:nvPr/>
        </p:nvSpPr>
        <p:spPr>
          <a:xfrm>
            <a:off x="2314249" y="2191294"/>
            <a:ext cx="7812911" cy="2492950"/>
          </a:xfrm>
          <a:prstGeom prst="rect">
            <a:avLst/>
          </a:prstGeom>
          <a:noFill/>
          <a:ln>
            <a:noFill/>
          </a:ln>
        </p:spPr>
        <p:txBody>
          <a:bodyPr anchorCtr="0" anchor="t" bIns="45700" lIns="91425" spcFirstLastPara="1" rIns="91425" wrap="square" tIns="45700">
            <a:spAutoFit/>
          </a:bodyPr>
          <a:lstStyle/>
          <a:p>
            <a:pPr indent="-400050" lvl="0" marL="400050" marR="0" rtl="0" algn="l">
              <a:lnSpc>
                <a:spcPct val="150000"/>
              </a:lnSpc>
              <a:spcBef>
                <a:spcPts val="0"/>
              </a:spcBef>
              <a:spcAft>
                <a:spcPts val="0"/>
              </a:spcAft>
              <a:buClr>
                <a:schemeClr val="dk1"/>
              </a:buClr>
              <a:buSzPts val="2800"/>
              <a:buFont typeface="Arial"/>
              <a:buAutoNum type="romanUcPeriod"/>
            </a:pPr>
            <a:r>
              <a:rPr b="0" i="0" lang="fr-FR" sz="2000" u="none" cap="none" strike="noStrike">
                <a:solidFill>
                  <a:schemeClr val="dk1"/>
                </a:solidFill>
                <a:latin typeface="Arial"/>
                <a:ea typeface="Arial"/>
                <a:cs typeface="Arial"/>
                <a:sym typeface="Arial"/>
              </a:rPr>
              <a:t>CADRAGE &amp; QUESTIONNEMENTS </a:t>
            </a:r>
            <a:endParaRPr b="0" i="0" sz="1100" u="none" cap="none" strike="noStrike">
              <a:solidFill>
                <a:srgbClr val="000000"/>
              </a:solidFill>
              <a:latin typeface="Arial"/>
              <a:ea typeface="Arial"/>
              <a:cs typeface="Arial"/>
              <a:sym typeface="Arial"/>
            </a:endParaRPr>
          </a:p>
          <a:p>
            <a:pPr indent="-400050" lvl="0" marL="400050" marR="0" rtl="0" algn="l">
              <a:lnSpc>
                <a:spcPct val="150000"/>
              </a:lnSpc>
              <a:spcBef>
                <a:spcPts val="0"/>
              </a:spcBef>
              <a:spcAft>
                <a:spcPts val="0"/>
              </a:spcAft>
              <a:buClr>
                <a:schemeClr val="dk1"/>
              </a:buClr>
              <a:buSzPts val="2800"/>
              <a:buFont typeface="Arial"/>
              <a:buAutoNum type="romanUcPeriod"/>
            </a:pPr>
            <a:r>
              <a:rPr b="0" i="0" lang="fr-FR" sz="2000" u="none" cap="none" strike="noStrike">
                <a:solidFill>
                  <a:schemeClr val="dk1"/>
                </a:solidFill>
                <a:latin typeface="Arial"/>
                <a:ea typeface="Arial"/>
                <a:cs typeface="Arial"/>
                <a:sym typeface="Arial"/>
              </a:rPr>
              <a:t>MÉTHODE</a:t>
            </a:r>
            <a:endParaRPr b="0" i="0" sz="1100" u="none" cap="none" strike="noStrike">
              <a:solidFill>
                <a:srgbClr val="000000"/>
              </a:solidFill>
              <a:latin typeface="Arial"/>
              <a:ea typeface="Arial"/>
              <a:cs typeface="Arial"/>
              <a:sym typeface="Arial"/>
            </a:endParaRPr>
          </a:p>
          <a:p>
            <a:pPr indent="-400050" lvl="0" marL="400050" marR="0" rtl="0" algn="l">
              <a:lnSpc>
                <a:spcPct val="150000"/>
              </a:lnSpc>
              <a:spcBef>
                <a:spcPts val="0"/>
              </a:spcBef>
              <a:spcAft>
                <a:spcPts val="0"/>
              </a:spcAft>
              <a:buClr>
                <a:schemeClr val="dk1"/>
              </a:buClr>
              <a:buSzPts val="2800"/>
              <a:buFont typeface="Arial"/>
              <a:buAutoNum type="romanUcPeriod"/>
            </a:pPr>
            <a:r>
              <a:rPr b="0" i="0" lang="fr-FR" sz="2000" u="none" cap="none" strike="noStrike">
                <a:solidFill>
                  <a:schemeClr val="dk1"/>
                </a:solidFill>
                <a:latin typeface="Arial"/>
                <a:ea typeface="Arial"/>
                <a:cs typeface="Arial"/>
                <a:sym typeface="Arial"/>
              </a:rPr>
              <a:t>DONNÉES ET ANALYSES INTERMÉDIAIRES</a:t>
            </a:r>
            <a:endParaRPr b="0" i="0" sz="1100" u="none" cap="none" strike="noStrike">
              <a:solidFill>
                <a:srgbClr val="000000"/>
              </a:solidFill>
              <a:latin typeface="Arial"/>
              <a:ea typeface="Arial"/>
              <a:cs typeface="Arial"/>
              <a:sym typeface="Arial"/>
            </a:endParaRPr>
          </a:p>
          <a:p>
            <a:pPr indent="-400050" lvl="0" marL="400050" marR="0" rtl="0" algn="l">
              <a:lnSpc>
                <a:spcPct val="150000"/>
              </a:lnSpc>
              <a:spcBef>
                <a:spcPts val="0"/>
              </a:spcBef>
              <a:spcAft>
                <a:spcPts val="0"/>
              </a:spcAft>
              <a:buClr>
                <a:schemeClr val="dk1"/>
              </a:buClr>
              <a:buSzPts val="2800"/>
              <a:buFont typeface="Arial"/>
              <a:buAutoNum type="romanUcPeriod"/>
            </a:pPr>
            <a:r>
              <a:rPr b="0" i="0" lang="fr-FR" sz="2000" u="none" cap="none" strike="noStrike">
                <a:solidFill>
                  <a:schemeClr val="dk1"/>
                </a:solidFill>
                <a:latin typeface="Arial"/>
                <a:ea typeface="Arial"/>
                <a:cs typeface="Arial"/>
                <a:sym typeface="Arial"/>
              </a:rPr>
              <a:t>PRÉSENTATION D’ÉTUDES DE CAS </a:t>
            </a:r>
            <a:endParaRPr b="0" i="0" sz="1100" u="none" cap="none" strike="noStrike">
              <a:solidFill>
                <a:srgbClr val="000000"/>
              </a:solidFill>
              <a:latin typeface="Arial"/>
              <a:ea typeface="Arial"/>
              <a:cs typeface="Arial"/>
              <a:sym typeface="Arial"/>
            </a:endParaRPr>
          </a:p>
          <a:p>
            <a:pPr indent="-400050" lvl="0" marL="400050" marR="0" rtl="0" algn="l">
              <a:lnSpc>
                <a:spcPct val="150000"/>
              </a:lnSpc>
              <a:spcBef>
                <a:spcPts val="0"/>
              </a:spcBef>
              <a:spcAft>
                <a:spcPts val="0"/>
              </a:spcAft>
              <a:buClr>
                <a:schemeClr val="dk1"/>
              </a:buClr>
              <a:buSzPts val="2800"/>
              <a:buFont typeface="Arial"/>
              <a:buAutoNum type="romanUcPeriod"/>
            </a:pPr>
            <a:r>
              <a:rPr b="0" i="0" lang="fr-FR" sz="2000" u="none" cap="none" strike="noStrike">
                <a:solidFill>
                  <a:schemeClr val="dk1"/>
                </a:solidFill>
                <a:latin typeface="Arial"/>
                <a:ea typeface="Arial"/>
                <a:cs typeface="Arial"/>
                <a:sym typeface="Arial"/>
              </a:rPr>
              <a:t>LES ATTENTES DE LA JOURNÉE D’ÉTUDE</a:t>
            </a:r>
            <a:endParaRPr b="0" i="0" sz="1100" u="none" cap="none" strike="noStrike">
              <a:solidFill>
                <a:srgbClr val="000000"/>
              </a:solidFill>
              <a:latin typeface="Arial"/>
              <a:ea typeface="Arial"/>
              <a:cs typeface="Arial"/>
              <a:sym typeface="Arial"/>
            </a:endParaRPr>
          </a:p>
        </p:txBody>
      </p:sp>
      <p:sp>
        <p:nvSpPr>
          <p:cNvPr id="106" name="Google Shape;106;p2"/>
          <p:cNvSpPr/>
          <p:nvPr/>
        </p:nvSpPr>
        <p:spPr>
          <a:xfrm>
            <a:off x="1741714" y="2011616"/>
            <a:ext cx="104172" cy="335088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3"/>
          <p:cNvSpPr/>
          <p:nvPr/>
        </p:nvSpPr>
        <p:spPr>
          <a:xfrm>
            <a:off x="324090" y="309576"/>
            <a:ext cx="11597834" cy="978533"/>
          </a:xfrm>
          <a:prstGeom prst="rect">
            <a:avLst/>
          </a:prstGeom>
          <a:solidFill>
            <a:srgbClr val="96C0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2" name="Google Shape;112;p3"/>
          <p:cNvSpPr txBox="1"/>
          <p:nvPr/>
        </p:nvSpPr>
        <p:spPr>
          <a:xfrm>
            <a:off x="605743" y="309576"/>
            <a:ext cx="9008962" cy="843436"/>
          </a:xfrm>
          <a:prstGeom prst="rect">
            <a:avLst/>
          </a:prstGeom>
          <a:noFill/>
          <a:ln>
            <a:noFill/>
          </a:ln>
        </p:spPr>
        <p:txBody>
          <a:bodyPr anchorCtr="0" anchor="t" bIns="45700" lIns="91425" spcFirstLastPara="1" rIns="91425" wrap="square" tIns="45700">
            <a:spAutoFit/>
          </a:bodyPr>
          <a:lstStyle/>
          <a:p>
            <a:pPr indent="-400050" lvl="0" marL="400050" marR="0" rtl="0" algn="l">
              <a:lnSpc>
                <a:spcPct val="150000"/>
              </a:lnSpc>
              <a:spcBef>
                <a:spcPts val="0"/>
              </a:spcBef>
              <a:spcAft>
                <a:spcPts val="0"/>
              </a:spcAft>
              <a:buClr>
                <a:schemeClr val="lt1"/>
              </a:buClr>
              <a:buSzPts val="3600"/>
              <a:buFont typeface="Arial"/>
              <a:buAutoNum type="romanUcPeriod"/>
            </a:pPr>
            <a:r>
              <a:rPr b="1" i="0" lang="fr-FR" sz="3600" u="none" cap="none" strike="noStrike">
                <a:solidFill>
                  <a:schemeClr val="lt1"/>
                </a:solidFill>
                <a:latin typeface="Arial"/>
                <a:ea typeface="Arial"/>
                <a:cs typeface="Arial"/>
                <a:sym typeface="Arial"/>
              </a:rPr>
              <a:t>CADRAGE &amp; QUESTIONNEMENTS </a:t>
            </a:r>
            <a:endParaRPr b="0" i="0" sz="1400" u="none" cap="none" strike="noStrike">
              <a:solidFill>
                <a:srgbClr val="000000"/>
              </a:solidFill>
              <a:latin typeface="Arial"/>
              <a:ea typeface="Arial"/>
              <a:cs typeface="Arial"/>
              <a:sym typeface="Arial"/>
            </a:endParaRPr>
          </a:p>
        </p:txBody>
      </p:sp>
      <p:sp>
        <p:nvSpPr>
          <p:cNvPr id="113" name="Google Shape;113;p3"/>
          <p:cNvSpPr/>
          <p:nvPr/>
        </p:nvSpPr>
        <p:spPr>
          <a:xfrm>
            <a:off x="324090" y="6062004"/>
            <a:ext cx="11597834" cy="619718"/>
          </a:xfrm>
          <a:prstGeom prst="rect">
            <a:avLst/>
          </a:prstGeom>
          <a:solidFill>
            <a:srgbClr val="E09A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4" name="Google Shape;114;p3"/>
          <p:cNvSpPr txBox="1"/>
          <p:nvPr/>
        </p:nvSpPr>
        <p:spPr>
          <a:xfrm>
            <a:off x="509286" y="6158502"/>
            <a:ext cx="11358624" cy="4924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683C11"/>
                </a:solidFill>
                <a:latin typeface="Arial"/>
                <a:ea typeface="Arial"/>
                <a:cs typeface="Arial"/>
                <a:sym typeface="Arial"/>
              </a:rPr>
              <a:t>Journée d’étude _ Traverses 54</a:t>
            </a:r>
            <a:r>
              <a:rPr b="0" i="1" lang="fr-FR" sz="1400" u="none" cap="none" strike="noStrike">
                <a:solidFill>
                  <a:schemeClr val="dk1"/>
                </a:solidFill>
                <a:latin typeface="Arial"/>
                <a:ea typeface="Arial"/>
                <a:cs typeface="Arial"/>
                <a:sym typeface="Arial"/>
              </a:rPr>
              <a:t>_ </a:t>
            </a:r>
            <a:r>
              <a:rPr b="1" i="0" lang="fr-FR" sz="1400" u="none" cap="none" strike="noStrike">
                <a:solidFill>
                  <a:schemeClr val="dk1"/>
                </a:solidFill>
                <a:latin typeface="Arial"/>
                <a:ea typeface="Arial"/>
                <a:cs typeface="Arial"/>
                <a:sym typeface="Arial"/>
              </a:rPr>
              <a:t>Faire converger les Solidarités : Agir à l’International et en France face aux enjeux communs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1" lang="fr-FR" sz="1200" u="none" cap="none" strike="noStrike">
                <a:solidFill>
                  <a:schemeClr val="dk1"/>
                </a:solidFill>
                <a:latin typeface="Arial"/>
                <a:ea typeface="Arial"/>
                <a:cs typeface="Arial"/>
                <a:sym typeface="Arial"/>
              </a:rPr>
              <a:t>Lundi 23 juin 2025</a:t>
            </a:r>
            <a:endParaRPr b="0" i="0" sz="1400" u="none" cap="none" strike="noStrike">
              <a:solidFill>
                <a:srgbClr val="000000"/>
              </a:solidFill>
              <a:latin typeface="Arial"/>
              <a:ea typeface="Arial"/>
              <a:cs typeface="Arial"/>
              <a:sym typeface="Arial"/>
            </a:endParaRPr>
          </a:p>
        </p:txBody>
      </p:sp>
      <p:sp>
        <p:nvSpPr>
          <p:cNvPr id="115" name="Google Shape;115;p3"/>
          <p:cNvSpPr txBox="1"/>
          <p:nvPr/>
        </p:nvSpPr>
        <p:spPr>
          <a:xfrm>
            <a:off x="605750" y="1494976"/>
            <a:ext cx="10195500" cy="36558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800"/>
              <a:buFont typeface="Arial"/>
              <a:buChar char="•"/>
            </a:pPr>
            <a:r>
              <a:rPr b="1" i="0" lang="fr-FR" sz="2400" u="none" cap="none" strike="noStrike">
                <a:solidFill>
                  <a:schemeClr val="dk1"/>
                </a:solidFill>
                <a:latin typeface="Arial"/>
                <a:ea typeface="Arial"/>
                <a:cs typeface="Arial"/>
                <a:sym typeface="Arial"/>
              </a:rPr>
              <a:t>Contexte global et contexte des organisations du Groupe Initiatives</a:t>
            </a:r>
            <a:endParaRPr/>
          </a:p>
          <a:p>
            <a:pPr indent="0" lvl="0" marL="0" marR="0" rtl="0" algn="l">
              <a:lnSpc>
                <a:spcPct val="150000"/>
              </a:lnSpc>
              <a:spcBef>
                <a:spcPts val="0"/>
              </a:spcBef>
              <a:spcAft>
                <a:spcPts val="0"/>
              </a:spcAft>
              <a:buNone/>
            </a:pPr>
            <a:r>
              <a:t/>
            </a:r>
            <a:endParaRPr b="1" i="0" sz="700" u="none" cap="none" strike="noStrike">
              <a:solidFill>
                <a:schemeClr val="dk1"/>
              </a:solidFill>
              <a:latin typeface="Arial"/>
              <a:ea typeface="Arial"/>
              <a:cs typeface="Arial"/>
              <a:sym typeface="Arial"/>
            </a:endParaRPr>
          </a:p>
          <a:p>
            <a:pPr indent="-520449" lvl="0" marL="901700" marR="0" rtl="0" algn="l">
              <a:lnSpc>
                <a:spcPct val="150000"/>
              </a:lnSpc>
              <a:spcBef>
                <a:spcPts val="0"/>
              </a:spcBef>
              <a:spcAft>
                <a:spcPts val="0"/>
              </a:spcAft>
              <a:buClr>
                <a:schemeClr val="dk1"/>
              </a:buClr>
              <a:buSzPts val="2500"/>
              <a:buFont typeface="Courier New"/>
              <a:buChar char="o"/>
            </a:pPr>
            <a:r>
              <a:rPr b="0" i="0" lang="fr-FR" sz="1700" u="none" cap="none" strike="noStrike">
                <a:solidFill>
                  <a:srgbClr val="000000"/>
                </a:solidFill>
                <a:latin typeface="Arial"/>
                <a:ea typeface="Arial"/>
                <a:cs typeface="Arial"/>
                <a:sym typeface="Arial"/>
              </a:rPr>
              <a:t>Un ancrage en France, même si leurs actions sur le territoire national sont de nature, proportions et quantités variables, leurs activités étant mises en place en fonction de l’histoire propre à chacune et de leurs liens avec les territoires dans lesquels elles s’insèrent.</a:t>
            </a:r>
            <a:endParaRPr b="0" i="0" sz="1500" u="none" cap="none" strike="noStrike">
              <a:solidFill>
                <a:srgbClr val="000000"/>
              </a:solidFill>
              <a:latin typeface="Arial"/>
              <a:ea typeface="Arial"/>
              <a:cs typeface="Arial"/>
              <a:sym typeface="Arial"/>
            </a:endParaRPr>
          </a:p>
          <a:p>
            <a:pPr indent="-520449" lvl="0" marL="901700" marR="0" rtl="0" algn="l">
              <a:lnSpc>
                <a:spcPct val="150000"/>
              </a:lnSpc>
              <a:spcBef>
                <a:spcPts val="0"/>
              </a:spcBef>
              <a:spcAft>
                <a:spcPts val="0"/>
              </a:spcAft>
              <a:buClr>
                <a:schemeClr val="dk1"/>
              </a:buClr>
              <a:buSzPts val="2500"/>
              <a:buFont typeface="Courier New"/>
              <a:buChar char="o"/>
            </a:pPr>
            <a:r>
              <a:rPr b="0" i="0" lang="fr-FR" sz="1700" u="none" cap="none" strike="noStrike">
                <a:solidFill>
                  <a:srgbClr val="000000"/>
                </a:solidFill>
                <a:latin typeface="Arial"/>
                <a:ea typeface="Arial"/>
                <a:cs typeface="Arial"/>
                <a:sym typeface="Arial"/>
              </a:rPr>
              <a:t>Contexte mondial dans lequel nos OSI interviennent est marqué par des relations internationales en plein bouleversement</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p:nvPr/>
        </p:nvSpPr>
        <p:spPr>
          <a:xfrm>
            <a:off x="324090" y="309576"/>
            <a:ext cx="11597834" cy="978533"/>
          </a:xfrm>
          <a:prstGeom prst="rect">
            <a:avLst/>
          </a:prstGeom>
          <a:solidFill>
            <a:srgbClr val="96C0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1" name="Google Shape;121;p21"/>
          <p:cNvSpPr txBox="1"/>
          <p:nvPr/>
        </p:nvSpPr>
        <p:spPr>
          <a:xfrm>
            <a:off x="605743" y="309576"/>
            <a:ext cx="9008962" cy="843436"/>
          </a:xfrm>
          <a:prstGeom prst="rect">
            <a:avLst/>
          </a:prstGeom>
          <a:noFill/>
          <a:ln>
            <a:noFill/>
          </a:ln>
        </p:spPr>
        <p:txBody>
          <a:bodyPr anchorCtr="0" anchor="t" bIns="45700" lIns="91425" spcFirstLastPara="1" rIns="91425" wrap="square" tIns="45700">
            <a:spAutoFit/>
          </a:bodyPr>
          <a:lstStyle/>
          <a:p>
            <a:pPr indent="-400050" lvl="0" marL="400050" marR="0" rtl="0" algn="l">
              <a:lnSpc>
                <a:spcPct val="150000"/>
              </a:lnSpc>
              <a:spcBef>
                <a:spcPts val="0"/>
              </a:spcBef>
              <a:spcAft>
                <a:spcPts val="0"/>
              </a:spcAft>
              <a:buClr>
                <a:schemeClr val="lt1"/>
              </a:buClr>
              <a:buSzPts val="3600"/>
              <a:buFont typeface="Arial"/>
              <a:buAutoNum type="romanUcPeriod"/>
            </a:pPr>
            <a:r>
              <a:rPr b="1" i="0" lang="fr-FR" sz="3600" u="none" cap="none" strike="noStrike">
                <a:solidFill>
                  <a:schemeClr val="lt1"/>
                </a:solidFill>
                <a:latin typeface="Arial"/>
                <a:ea typeface="Arial"/>
                <a:cs typeface="Arial"/>
                <a:sym typeface="Arial"/>
              </a:rPr>
              <a:t>CADRAGE &amp; QUESTIONNEMENTS </a:t>
            </a:r>
            <a:endParaRPr b="0" i="0" sz="1400" u="none" cap="none" strike="noStrike">
              <a:solidFill>
                <a:srgbClr val="000000"/>
              </a:solidFill>
              <a:latin typeface="Arial"/>
              <a:ea typeface="Arial"/>
              <a:cs typeface="Arial"/>
              <a:sym typeface="Arial"/>
            </a:endParaRPr>
          </a:p>
        </p:txBody>
      </p:sp>
      <p:sp>
        <p:nvSpPr>
          <p:cNvPr id="122" name="Google Shape;122;p21"/>
          <p:cNvSpPr/>
          <p:nvPr/>
        </p:nvSpPr>
        <p:spPr>
          <a:xfrm>
            <a:off x="324090" y="6062004"/>
            <a:ext cx="11597834" cy="619718"/>
          </a:xfrm>
          <a:prstGeom prst="rect">
            <a:avLst/>
          </a:prstGeom>
          <a:solidFill>
            <a:srgbClr val="E09A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3" name="Google Shape;123;p21"/>
          <p:cNvSpPr txBox="1"/>
          <p:nvPr/>
        </p:nvSpPr>
        <p:spPr>
          <a:xfrm>
            <a:off x="509286" y="6158502"/>
            <a:ext cx="11358624" cy="4924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683C11"/>
                </a:solidFill>
                <a:latin typeface="Arial"/>
                <a:ea typeface="Arial"/>
                <a:cs typeface="Arial"/>
                <a:sym typeface="Arial"/>
              </a:rPr>
              <a:t>Journée d’étude _ Traverses 54</a:t>
            </a:r>
            <a:r>
              <a:rPr b="0" i="1" lang="fr-FR" sz="1400" u="none" cap="none" strike="noStrike">
                <a:solidFill>
                  <a:schemeClr val="dk1"/>
                </a:solidFill>
                <a:latin typeface="Arial"/>
                <a:ea typeface="Arial"/>
                <a:cs typeface="Arial"/>
                <a:sym typeface="Arial"/>
              </a:rPr>
              <a:t>_ </a:t>
            </a:r>
            <a:r>
              <a:rPr b="1" i="0" lang="fr-FR" sz="1400" u="none" cap="none" strike="noStrike">
                <a:solidFill>
                  <a:schemeClr val="dk1"/>
                </a:solidFill>
                <a:latin typeface="Arial"/>
                <a:ea typeface="Arial"/>
                <a:cs typeface="Arial"/>
                <a:sym typeface="Arial"/>
              </a:rPr>
              <a:t>Faire converger les Solidarités : Agir à l’International et en France face aux enjeux communs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1" lang="fr-FR" sz="1200" u="none" cap="none" strike="noStrike">
                <a:solidFill>
                  <a:schemeClr val="dk1"/>
                </a:solidFill>
                <a:latin typeface="Arial"/>
                <a:ea typeface="Arial"/>
                <a:cs typeface="Arial"/>
                <a:sym typeface="Arial"/>
              </a:rPr>
              <a:t>Lundi 23 juin 2025</a:t>
            </a:r>
            <a:endParaRPr b="0" i="0" sz="1400" u="none" cap="none" strike="noStrike">
              <a:solidFill>
                <a:srgbClr val="000000"/>
              </a:solidFill>
              <a:latin typeface="Arial"/>
              <a:ea typeface="Arial"/>
              <a:cs typeface="Arial"/>
              <a:sym typeface="Arial"/>
            </a:endParaRPr>
          </a:p>
        </p:txBody>
      </p:sp>
      <p:sp>
        <p:nvSpPr>
          <p:cNvPr id="124" name="Google Shape;124;p21"/>
          <p:cNvSpPr txBox="1"/>
          <p:nvPr/>
        </p:nvSpPr>
        <p:spPr>
          <a:xfrm>
            <a:off x="313388" y="1621950"/>
            <a:ext cx="11750400" cy="37866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800"/>
              <a:buFont typeface="Arial"/>
              <a:buChar char="•"/>
            </a:pPr>
            <a:r>
              <a:rPr b="1" i="0" lang="fr-FR" sz="2400" u="none" cap="none" strike="noStrike">
                <a:solidFill>
                  <a:srgbClr val="000000"/>
                </a:solidFill>
                <a:latin typeface="Arial"/>
                <a:ea typeface="Arial"/>
                <a:cs typeface="Arial"/>
                <a:sym typeface="Arial"/>
              </a:rPr>
              <a:t>Objectif général </a:t>
            </a:r>
            <a:endParaRPr/>
          </a:p>
          <a:p>
            <a:pPr indent="0" lvl="0" marL="357188" marR="0" rtl="0" algn="l">
              <a:lnSpc>
                <a:spcPct val="150000"/>
              </a:lnSpc>
              <a:spcBef>
                <a:spcPts val="0"/>
              </a:spcBef>
              <a:spcAft>
                <a:spcPts val="0"/>
              </a:spcAft>
              <a:buNone/>
            </a:pPr>
            <a:r>
              <a:rPr b="0" i="0" lang="fr-FR" sz="2000" u="none" cap="none" strike="noStrike">
                <a:solidFill>
                  <a:srgbClr val="000000"/>
                </a:solidFill>
                <a:latin typeface="Arial"/>
                <a:ea typeface="Arial"/>
                <a:cs typeface="Arial"/>
                <a:sym typeface="Arial"/>
              </a:rPr>
              <a:t>Continuer à questionner le positionnement et l’action en France (et en Europe) en approfondissant notre réflexion sur les articulations à construire entre les solidarités nationales et internationales.</a:t>
            </a:r>
            <a:endParaRPr/>
          </a:p>
          <a:p>
            <a:pPr indent="-342900" lvl="0" marL="342900" marR="0" rtl="0" algn="l">
              <a:lnSpc>
                <a:spcPct val="150000"/>
              </a:lnSpc>
              <a:spcBef>
                <a:spcPts val="0"/>
              </a:spcBef>
              <a:spcAft>
                <a:spcPts val="0"/>
              </a:spcAft>
              <a:buClr>
                <a:schemeClr val="dk1"/>
              </a:buClr>
              <a:buSzPts val="2800"/>
              <a:buFont typeface="Arial"/>
              <a:buChar char="•"/>
            </a:pPr>
            <a:r>
              <a:rPr b="1" i="0" lang="fr-FR" sz="2400" u="none" cap="none" strike="noStrike">
                <a:solidFill>
                  <a:srgbClr val="000000"/>
                </a:solidFill>
                <a:latin typeface="Arial"/>
                <a:ea typeface="Arial"/>
                <a:cs typeface="Arial"/>
                <a:sym typeface="Arial"/>
              </a:rPr>
              <a:t>Objectifs spécifiques</a:t>
            </a:r>
            <a:endParaRPr/>
          </a:p>
          <a:p>
            <a:pPr indent="-425450" lvl="0" marL="808038" marR="0" rtl="0" algn="l">
              <a:lnSpc>
                <a:spcPct val="150000"/>
              </a:lnSpc>
              <a:spcBef>
                <a:spcPts val="0"/>
              </a:spcBef>
              <a:spcAft>
                <a:spcPts val="0"/>
              </a:spcAft>
              <a:buClr>
                <a:schemeClr val="dk1"/>
              </a:buClr>
              <a:buSzPts val="2400"/>
              <a:buFont typeface="Courier New"/>
              <a:buChar char="o"/>
            </a:pPr>
            <a:r>
              <a:rPr b="0" i="0" lang="fr-FR" sz="1600" u="none" cap="none" strike="noStrike">
                <a:solidFill>
                  <a:srgbClr val="000000"/>
                </a:solidFill>
                <a:latin typeface="Arial"/>
                <a:ea typeface="Arial"/>
                <a:cs typeface="Arial"/>
                <a:sym typeface="Arial"/>
              </a:rPr>
              <a:t>Repenser l'action ici en s'appuyant sur ce qui est déjà développé là-bas</a:t>
            </a:r>
            <a:endParaRPr sz="1000"/>
          </a:p>
          <a:p>
            <a:pPr indent="-425450" lvl="0" marL="808038" marR="0" rtl="0" algn="l">
              <a:lnSpc>
                <a:spcPct val="150000"/>
              </a:lnSpc>
              <a:spcBef>
                <a:spcPts val="0"/>
              </a:spcBef>
              <a:spcAft>
                <a:spcPts val="0"/>
              </a:spcAft>
              <a:buClr>
                <a:schemeClr val="dk1"/>
              </a:buClr>
              <a:buSzPts val="2400"/>
              <a:buFont typeface="Courier New"/>
              <a:buChar char="o"/>
            </a:pPr>
            <a:r>
              <a:rPr b="0" i="0" lang="fr-FR" sz="1600" u="none" cap="none" strike="noStrike">
                <a:solidFill>
                  <a:srgbClr val="000000"/>
                </a:solidFill>
                <a:latin typeface="Arial"/>
                <a:ea typeface="Arial"/>
                <a:cs typeface="Arial"/>
                <a:sym typeface="Arial"/>
              </a:rPr>
              <a:t>Identifier des complémentarités entre les territoires et entre les acteurs.</a:t>
            </a:r>
            <a:endParaRPr sz="1000"/>
          </a:p>
          <a:p>
            <a:pPr indent="-425450" lvl="0" marL="808038" marR="0" rtl="0" algn="l">
              <a:lnSpc>
                <a:spcPct val="150000"/>
              </a:lnSpc>
              <a:spcBef>
                <a:spcPts val="0"/>
              </a:spcBef>
              <a:spcAft>
                <a:spcPts val="0"/>
              </a:spcAft>
              <a:buClr>
                <a:schemeClr val="dk1"/>
              </a:buClr>
              <a:buSzPts val="2400"/>
              <a:buFont typeface="Courier New"/>
              <a:buChar char="o"/>
            </a:pPr>
            <a:r>
              <a:rPr b="0" i="0" lang="fr-FR" sz="1600" u="none" cap="none" strike="noStrike">
                <a:solidFill>
                  <a:srgbClr val="000000"/>
                </a:solidFill>
                <a:latin typeface="Arial"/>
                <a:ea typeface="Arial"/>
                <a:cs typeface="Arial"/>
                <a:sym typeface="Arial"/>
              </a:rPr>
              <a:t>Questionner nos modèles d’intervention et d’articulation des actions en France et à l’international.</a:t>
            </a:r>
            <a:endParaRPr sz="1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p:nvPr/>
        </p:nvSpPr>
        <p:spPr>
          <a:xfrm>
            <a:off x="324090" y="309576"/>
            <a:ext cx="11597834" cy="978533"/>
          </a:xfrm>
          <a:prstGeom prst="rect">
            <a:avLst/>
          </a:prstGeom>
          <a:solidFill>
            <a:srgbClr val="96C0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0" name="Google Shape;130;p22"/>
          <p:cNvSpPr txBox="1"/>
          <p:nvPr/>
        </p:nvSpPr>
        <p:spPr>
          <a:xfrm>
            <a:off x="605743" y="309576"/>
            <a:ext cx="9008962" cy="843436"/>
          </a:xfrm>
          <a:prstGeom prst="rect">
            <a:avLst/>
          </a:prstGeom>
          <a:noFill/>
          <a:ln>
            <a:noFill/>
          </a:ln>
        </p:spPr>
        <p:txBody>
          <a:bodyPr anchorCtr="0" anchor="t" bIns="45700" lIns="91425" spcFirstLastPara="1" rIns="91425" wrap="square" tIns="45700">
            <a:spAutoFit/>
          </a:bodyPr>
          <a:lstStyle/>
          <a:p>
            <a:pPr indent="-400050" lvl="0" marL="400050" marR="0" rtl="0" algn="l">
              <a:lnSpc>
                <a:spcPct val="150000"/>
              </a:lnSpc>
              <a:spcBef>
                <a:spcPts val="0"/>
              </a:spcBef>
              <a:spcAft>
                <a:spcPts val="0"/>
              </a:spcAft>
              <a:buClr>
                <a:schemeClr val="lt1"/>
              </a:buClr>
              <a:buSzPts val="3600"/>
              <a:buFont typeface="Arial"/>
              <a:buAutoNum type="romanUcPeriod"/>
            </a:pPr>
            <a:r>
              <a:rPr b="1" i="0" lang="fr-FR" sz="3600" u="none" cap="none" strike="noStrike">
                <a:solidFill>
                  <a:schemeClr val="lt1"/>
                </a:solidFill>
                <a:latin typeface="Arial"/>
                <a:ea typeface="Arial"/>
                <a:cs typeface="Arial"/>
                <a:sym typeface="Arial"/>
              </a:rPr>
              <a:t>CADRAGE &amp; QUESTIONNEMENTS </a:t>
            </a:r>
            <a:endParaRPr b="0" i="0" sz="1400" u="none" cap="none" strike="noStrike">
              <a:solidFill>
                <a:srgbClr val="000000"/>
              </a:solidFill>
              <a:latin typeface="Arial"/>
              <a:ea typeface="Arial"/>
              <a:cs typeface="Arial"/>
              <a:sym typeface="Arial"/>
            </a:endParaRPr>
          </a:p>
        </p:txBody>
      </p:sp>
      <p:sp>
        <p:nvSpPr>
          <p:cNvPr id="131" name="Google Shape;131;p22"/>
          <p:cNvSpPr/>
          <p:nvPr/>
        </p:nvSpPr>
        <p:spPr>
          <a:xfrm>
            <a:off x="324090" y="6062004"/>
            <a:ext cx="11597834" cy="619718"/>
          </a:xfrm>
          <a:prstGeom prst="rect">
            <a:avLst/>
          </a:prstGeom>
          <a:solidFill>
            <a:srgbClr val="E09A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2" name="Google Shape;132;p22"/>
          <p:cNvSpPr txBox="1"/>
          <p:nvPr/>
        </p:nvSpPr>
        <p:spPr>
          <a:xfrm>
            <a:off x="509286" y="6158502"/>
            <a:ext cx="11358624" cy="4924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683C11"/>
                </a:solidFill>
                <a:latin typeface="Arial"/>
                <a:ea typeface="Arial"/>
                <a:cs typeface="Arial"/>
                <a:sym typeface="Arial"/>
              </a:rPr>
              <a:t>Journée d’étude _ Traverses 54</a:t>
            </a:r>
            <a:r>
              <a:rPr b="0" i="1" lang="fr-FR" sz="1400" u="none" cap="none" strike="noStrike">
                <a:solidFill>
                  <a:schemeClr val="dk1"/>
                </a:solidFill>
                <a:latin typeface="Arial"/>
                <a:ea typeface="Arial"/>
                <a:cs typeface="Arial"/>
                <a:sym typeface="Arial"/>
              </a:rPr>
              <a:t>_ </a:t>
            </a:r>
            <a:r>
              <a:rPr b="1" i="0" lang="fr-FR" sz="1400" u="none" cap="none" strike="noStrike">
                <a:solidFill>
                  <a:schemeClr val="dk1"/>
                </a:solidFill>
                <a:latin typeface="Arial"/>
                <a:ea typeface="Arial"/>
                <a:cs typeface="Arial"/>
                <a:sym typeface="Arial"/>
              </a:rPr>
              <a:t>Faire converger les Solidarités : Agir à l’International et en France face aux enjeux communs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1" lang="fr-FR" sz="1200" u="none" cap="none" strike="noStrike">
                <a:solidFill>
                  <a:schemeClr val="dk1"/>
                </a:solidFill>
                <a:latin typeface="Arial"/>
                <a:ea typeface="Arial"/>
                <a:cs typeface="Arial"/>
                <a:sym typeface="Arial"/>
              </a:rPr>
              <a:t>Lundi 23 juin 2025</a:t>
            </a:r>
            <a:endParaRPr b="0" i="0" sz="1400" u="none" cap="none" strike="noStrike">
              <a:solidFill>
                <a:srgbClr val="000000"/>
              </a:solidFill>
              <a:latin typeface="Arial"/>
              <a:ea typeface="Arial"/>
              <a:cs typeface="Arial"/>
              <a:sym typeface="Arial"/>
            </a:endParaRPr>
          </a:p>
        </p:txBody>
      </p:sp>
      <p:sp>
        <p:nvSpPr>
          <p:cNvPr id="133" name="Google Shape;133;p22"/>
          <p:cNvSpPr txBox="1"/>
          <p:nvPr/>
        </p:nvSpPr>
        <p:spPr>
          <a:xfrm>
            <a:off x="605743" y="1584602"/>
            <a:ext cx="10164000" cy="41328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800"/>
              <a:buFont typeface="Arial"/>
              <a:buChar char="•"/>
            </a:pPr>
            <a:r>
              <a:rPr b="1" i="0" lang="fr-FR" sz="2400" u="none" cap="none" strike="noStrike">
                <a:solidFill>
                  <a:srgbClr val="000000"/>
                </a:solidFill>
                <a:latin typeface="Arial"/>
                <a:ea typeface="Arial"/>
                <a:cs typeface="Arial"/>
                <a:sym typeface="Arial"/>
              </a:rPr>
              <a:t>Question principale </a:t>
            </a:r>
            <a:endParaRPr/>
          </a:p>
          <a:p>
            <a:pPr indent="0" lvl="0" marL="0" marR="0" rtl="0" algn="l">
              <a:lnSpc>
                <a:spcPct val="150000"/>
              </a:lnSpc>
              <a:spcBef>
                <a:spcPts val="0"/>
              </a:spcBef>
              <a:spcAft>
                <a:spcPts val="0"/>
              </a:spcAft>
              <a:buNone/>
            </a:pPr>
            <a:r>
              <a:rPr b="0" i="0" lang="fr-FR" sz="2000" u="none" cap="none" strike="noStrike">
                <a:solidFill>
                  <a:srgbClr val="000000"/>
                </a:solidFill>
                <a:latin typeface="Arial"/>
                <a:ea typeface="Arial"/>
                <a:cs typeface="Arial"/>
                <a:sym typeface="Arial"/>
              </a:rPr>
              <a:t>Comment le contexte actuel et ce qu’on fait à l’international interroge et peut faire évoluer nos pratiques et actions sur nos territoires en France ?</a:t>
            </a:r>
            <a:endParaRPr/>
          </a:p>
          <a:p>
            <a:pPr indent="0" lvl="0" marL="0" marR="0" rtl="0" algn="l">
              <a:lnSpc>
                <a:spcPct val="150000"/>
              </a:lnSpc>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chemeClr val="dk1"/>
              </a:buClr>
              <a:buSzPts val="2800"/>
              <a:buFont typeface="Arial"/>
              <a:buChar char="•"/>
            </a:pPr>
            <a:r>
              <a:rPr b="1" i="0" lang="fr-FR" sz="2400" u="none" cap="none" strike="noStrike">
                <a:solidFill>
                  <a:srgbClr val="000000"/>
                </a:solidFill>
                <a:latin typeface="Arial"/>
                <a:ea typeface="Arial"/>
                <a:cs typeface="Arial"/>
                <a:sym typeface="Arial"/>
              </a:rPr>
              <a:t>Questions spécifiques réparties en trois parties </a:t>
            </a:r>
            <a:endParaRPr/>
          </a:p>
          <a:p>
            <a:pPr indent="-431800" lvl="0" marL="714375" marR="0" rtl="0" algn="l">
              <a:lnSpc>
                <a:spcPct val="115000"/>
              </a:lnSpc>
              <a:spcBef>
                <a:spcPts val="0"/>
              </a:spcBef>
              <a:spcAft>
                <a:spcPts val="0"/>
              </a:spcAft>
              <a:buClr>
                <a:schemeClr val="dk1"/>
              </a:buClr>
              <a:buSzPts val="2500"/>
              <a:buFont typeface="Courier New"/>
              <a:buChar char="o"/>
            </a:pPr>
            <a:r>
              <a:rPr b="0" i="0" lang="fr-FR" sz="1700" u="none" cap="none" strike="noStrike">
                <a:solidFill>
                  <a:srgbClr val="000000"/>
                </a:solidFill>
                <a:latin typeface="Arial"/>
                <a:ea typeface="Arial"/>
                <a:cs typeface="Arial"/>
                <a:sym typeface="Arial"/>
              </a:rPr>
              <a:t>Positionnement</a:t>
            </a:r>
            <a:endParaRPr sz="1100"/>
          </a:p>
          <a:p>
            <a:pPr indent="-431800" lvl="0" marL="714375" marR="0" rtl="0" algn="l">
              <a:lnSpc>
                <a:spcPct val="115000"/>
              </a:lnSpc>
              <a:spcBef>
                <a:spcPts val="0"/>
              </a:spcBef>
              <a:spcAft>
                <a:spcPts val="0"/>
              </a:spcAft>
              <a:buClr>
                <a:schemeClr val="dk1"/>
              </a:buClr>
              <a:buSzPts val="2500"/>
              <a:buFont typeface="Courier New"/>
              <a:buChar char="o"/>
            </a:pPr>
            <a:r>
              <a:rPr b="0" i="0" lang="fr-FR" sz="1700" u="none" cap="none" strike="noStrike">
                <a:solidFill>
                  <a:srgbClr val="000000"/>
                </a:solidFill>
                <a:latin typeface="Arial"/>
                <a:ea typeface="Arial"/>
                <a:cs typeface="Arial"/>
                <a:sym typeface="Arial"/>
              </a:rPr>
              <a:t>Adaptation des pratiques</a:t>
            </a:r>
            <a:endParaRPr sz="1100"/>
          </a:p>
          <a:p>
            <a:pPr indent="-431800" lvl="0" marL="714375" marR="0" rtl="0" algn="l">
              <a:lnSpc>
                <a:spcPct val="115000"/>
              </a:lnSpc>
              <a:spcBef>
                <a:spcPts val="0"/>
              </a:spcBef>
              <a:spcAft>
                <a:spcPts val="0"/>
              </a:spcAft>
              <a:buClr>
                <a:schemeClr val="dk1"/>
              </a:buClr>
              <a:buSzPts val="2500"/>
              <a:buFont typeface="Courier New"/>
              <a:buChar char="o"/>
            </a:pPr>
            <a:r>
              <a:rPr b="0" i="0" lang="fr-FR" sz="1700" u="none" cap="none" strike="noStrike">
                <a:solidFill>
                  <a:srgbClr val="000000"/>
                </a:solidFill>
                <a:latin typeface="Arial"/>
                <a:ea typeface="Arial"/>
                <a:cs typeface="Arial"/>
                <a:sym typeface="Arial"/>
              </a:rPr>
              <a:t>Impacts des actions</a:t>
            </a:r>
            <a:endParaRPr b="0" i="0" sz="21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4"/>
          <p:cNvSpPr/>
          <p:nvPr/>
        </p:nvSpPr>
        <p:spPr>
          <a:xfrm>
            <a:off x="324090" y="347241"/>
            <a:ext cx="11597834" cy="843436"/>
          </a:xfrm>
          <a:prstGeom prst="rect">
            <a:avLst/>
          </a:prstGeom>
          <a:solidFill>
            <a:srgbClr val="96C0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9" name="Google Shape;139;p4"/>
          <p:cNvSpPr txBox="1"/>
          <p:nvPr/>
        </p:nvSpPr>
        <p:spPr>
          <a:xfrm>
            <a:off x="509286" y="236316"/>
            <a:ext cx="9009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3600"/>
              <a:buFont typeface="Arial"/>
              <a:buNone/>
            </a:pPr>
            <a:r>
              <a:rPr b="1" i="0" lang="fr-FR" sz="3600" u="none" cap="none" strike="noStrike">
                <a:solidFill>
                  <a:schemeClr val="lt1"/>
                </a:solidFill>
                <a:latin typeface="Arial"/>
                <a:ea typeface="Arial"/>
                <a:cs typeface="Arial"/>
                <a:sym typeface="Arial"/>
              </a:rPr>
              <a:t>II. MÉTHODE</a:t>
            </a:r>
            <a:endParaRPr b="0" i="0" sz="1400" u="none" cap="none" strike="noStrike">
              <a:solidFill>
                <a:srgbClr val="000000"/>
              </a:solidFill>
              <a:latin typeface="Arial"/>
              <a:ea typeface="Arial"/>
              <a:cs typeface="Arial"/>
              <a:sym typeface="Arial"/>
            </a:endParaRPr>
          </a:p>
        </p:txBody>
      </p:sp>
      <p:sp>
        <p:nvSpPr>
          <p:cNvPr id="140" name="Google Shape;140;p4"/>
          <p:cNvSpPr/>
          <p:nvPr/>
        </p:nvSpPr>
        <p:spPr>
          <a:xfrm>
            <a:off x="1585732" y="2046243"/>
            <a:ext cx="104172" cy="335088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1" name="Google Shape;141;p4"/>
          <p:cNvSpPr/>
          <p:nvPr/>
        </p:nvSpPr>
        <p:spPr>
          <a:xfrm>
            <a:off x="324090" y="6062004"/>
            <a:ext cx="11597834" cy="619718"/>
          </a:xfrm>
          <a:prstGeom prst="rect">
            <a:avLst/>
          </a:prstGeom>
          <a:solidFill>
            <a:srgbClr val="E09A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2" name="Google Shape;142;p4"/>
          <p:cNvSpPr txBox="1"/>
          <p:nvPr/>
        </p:nvSpPr>
        <p:spPr>
          <a:xfrm>
            <a:off x="509286" y="6158502"/>
            <a:ext cx="11358624" cy="4924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683C11"/>
                </a:solidFill>
                <a:latin typeface="Arial"/>
                <a:ea typeface="Arial"/>
                <a:cs typeface="Arial"/>
                <a:sym typeface="Arial"/>
              </a:rPr>
              <a:t>Journée d’étude _ Traverses 54</a:t>
            </a:r>
            <a:r>
              <a:rPr b="0" i="1" lang="fr-FR" sz="1400" u="none" cap="none" strike="noStrike">
                <a:solidFill>
                  <a:schemeClr val="dk1"/>
                </a:solidFill>
                <a:latin typeface="Arial"/>
                <a:ea typeface="Arial"/>
                <a:cs typeface="Arial"/>
                <a:sym typeface="Arial"/>
              </a:rPr>
              <a:t>_ </a:t>
            </a:r>
            <a:r>
              <a:rPr b="1" i="0" lang="fr-FR" sz="1400" u="none" cap="none" strike="noStrike">
                <a:solidFill>
                  <a:schemeClr val="dk1"/>
                </a:solidFill>
                <a:latin typeface="Arial"/>
                <a:ea typeface="Arial"/>
                <a:cs typeface="Arial"/>
                <a:sym typeface="Arial"/>
              </a:rPr>
              <a:t>Faire converger les Solidarités : Agir à l’International et en France face aux enjeux communs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1" lang="fr-FR" sz="1200" u="none" cap="none" strike="noStrike">
                <a:solidFill>
                  <a:schemeClr val="dk1"/>
                </a:solidFill>
                <a:latin typeface="Arial"/>
                <a:ea typeface="Arial"/>
                <a:cs typeface="Arial"/>
                <a:sym typeface="Arial"/>
              </a:rPr>
              <a:t>Lundi 23 juin 2025</a:t>
            </a:r>
            <a:endParaRPr b="0" i="0" sz="1400" u="none" cap="none" strike="noStrike">
              <a:solidFill>
                <a:srgbClr val="000000"/>
              </a:solidFill>
              <a:latin typeface="Arial"/>
              <a:ea typeface="Arial"/>
              <a:cs typeface="Arial"/>
              <a:sym typeface="Arial"/>
            </a:endParaRPr>
          </a:p>
        </p:txBody>
      </p:sp>
      <p:sp>
        <p:nvSpPr>
          <p:cNvPr id="143" name="Google Shape;143;p4"/>
          <p:cNvSpPr txBox="1"/>
          <p:nvPr/>
        </p:nvSpPr>
        <p:spPr>
          <a:xfrm>
            <a:off x="622186" y="1828879"/>
            <a:ext cx="10947600" cy="4417500"/>
          </a:xfrm>
          <a:prstGeom prst="rect">
            <a:avLst/>
          </a:prstGeom>
          <a:noFill/>
          <a:ln>
            <a:noFill/>
          </a:ln>
        </p:spPr>
        <p:txBody>
          <a:bodyPr anchorCtr="0" anchor="t" bIns="45700" lIns="91425" spcFirstLastPara="1" rIns="91425" wrap="square" tIns="45700">
            <a:spAutoFit/>
          </a:bodyPr>
          <a:lstStyle/>
          <a:p>
            <a:pPr indent="-330200" lvl="0" marL="342900" marR="0" rtl="0" algn="l">
              <a:lnSpc>
                <a:spcPct val="150000"/>
              </a:lnSpc>
              <a:spcBef>
                <a:spcPts val="0"/>
              </a:spcBef>
              <a:spcAft>
                <a:spcPts val="0"/>
              </a:spcAft>
              <a:buClr>
                <a:schemeClr val="dk1"/>
              </a:buClr>
              <a:buSzPts val="2600"/>
              <a:buFont typeface="Arial"/>
              <a:buChar char="•"/>
            </a:pPr>
            <a:r>
              <a:rPr b="0" i="0" lang="fr-FR" sz="1800" u="none" cap="none" strike="noStrike">
                <a:solidFill>
                  <a:srgbClr val="000000"/>
                </a:solidFill>
                <a:latin typeface="Arial"/>
                <a:ea typeface="Arial"/>
                <a:cs typeface="Arial"/>
                <a:sym typeface="Arial"/>
              </a:rPr>
              <a:t>Mise en place d’un comité de pilotage composé de 7 organisations : Ciedel, Grdr, ID, CRAterre, AVSF, Geres, Iram dont deux organisations cheffes de fil : CRAterre et Grdr</a:t>
            </a:r>
            <a:endParaRPr sz="1200"/>
          </a:p>
          <a:p>
            <a:pPr indent="-330200" lvl="0" marL="342900" marR="0" rtl="0" algn="l">
              <a:lnSpc>
                <a:spcPct val="150000"/>
              </a:lnSpc>
              <a:spcBef>
                <a:spcPts val="0"/>
              </a:spcBef>
              <a:spcAft>
                <a:spcPts val="0"/>
              </a:spcAft>
              <a:buClr>
                <a:schemeClr val="dk1"/>
              </a:buClr>
              <a:buSzPts val="2600"/>
              <a:buFont typeface="Arial"/>
              <a:buChar char="•"/>
            </a:pPr>
            <a:r>
              <a:rPr b="0" i="0" lang="fr-FR" sz="1800" u="none" cap="none" strike="noStrike">
                <a:solidFill>
                  <a:srgbClr val="000000"/>
                </a:solidFill>
                <a:latin typeface="Arial"/>
                <a:ea typeface="Arial"/>
                <a:cs typeface="Arial"/>
                <a:sym typeface="Arial"/>
              </a:rPr>
              <a:t>Synthèse et clarification des questionnements de la note de cadrage</a:t>
            </a:r>
            <a:endParaRPr sz="1200"/>
          </a:p>
          <a:p>
            <a:pPr indent="-330200" lvl="0" marL="342900" marR="0" rtl="0" algn="l">
              <a:lnSpc>
                <a:spcPct val="150000"/>
              </a:lnSpc>
              <a:spcBef>
                <a:spcPts val="0"/>
              </a:spcBef>
              <a:spcAft>
                <a:spcPts val="0"/>
              </a:spcAft>
              <a:buClr>
                <a:schemeClr val="dk1"/>
              </a:buClr>
              <a:buSzPts val="2600"/>
              <a:buFont typeface="Arial"/>
              <a:buChar char="•"/>
            </a:pPr>
            <a:r>
              <a:rPr b="0" i="0" lang="fr-FR" sz="1800" u="none" cap="none" strike="noStrike">
                <a:solidFill>
                  <a:srgbClr val="000000"/>
                </a:solidFill>
                <a:latin typeface="Arial"/>
                <a:ea typeface="Arial"/>
                <a:cs typeface="Arial"/>
                <a:sym typeface="Arial"/>
              </a:rPr>
              <a:t>Formulaire « Identification des études de cas » </a:t>
            </a:r>
            <a:endParaRPr sz="1200"/>
          </a:p>
          <a:p>
            <a:pPr indent="-330200" lvl="0" marL="342900" marR="0" rtl="0" algn="l">
              <a:lnSpc>
                <a:spcPct val="150000"/>
              </a:lnSpc>
              <a:spcBef>
                <a:spcPts val="0"/>
              </a:spcBef>
              <a:spcAft>
                <a:spcPts val="0"/>
              </a:spcAft>
              <a:buClr>
                <a:schemeClr val="dk1"/>
              </a:buClr>
              <a:buSzPts val="2600"/>
              <a:buFont typeface="Arial"/>
              <a:buChar char="•"/>
            </a:pPr>
            <a:r>
              <a:rPr b="0" i="0" lang="fr-FR" sz="1800" u="none" cap="none" strike="noStrike">
                <a:solidFill>
                  <a:srgbClr val="000000"/>
                </a:solidFill>
                <a:latin typeface="Arial"/>
                <a:ea typeface="Arial"/>
                <a:cs typeface="Arial"/>
                <a:sym typeface="Arial"/>
              </a:rPr>
              <a:t>Fiches organisations</a:t>
            </a:r>
            <a:endParaRPr sz="1200"/>
          </a:p>
          <a:p>
            <a:pPr indent="-330200" lvl="0" marL="342900" marR="0" rtl="0" algn="l">
              <a:lnSpc>
                <a:spcPct val="150000"/>
              </a:lnSpc>
              <a:spcBef>
                <a:spcPts val="0"/>
              </a:spcBef>
              <a:spcAft>
                <a:spcPts val="0"/>
              </a:spcAft>
              <a:buClr>
                <a:schemeClr val="dk1"/>
              </a:buClr>
              <a:buSzPts val="2600"/>
              <a:buFont typeface="Arial"/>
              <a:buChar char="•"/>
            </a:pPr>
            <a:r>
              <a:rPr b="0" i="0" lang="fr-FR" sz="1800" u="none" cap="none" strike="noStrike">
                <a:solidFill>
                  <a:srgbClr val="000000"/>
                </a:solidFill>
                <a:latin typeface="Arial"/>
                <a:ea typeface="Arial"/>
                <a:cs typeface="Arial"/>
                <a:sym typeface="Arial"/>
              </a:rPr>
              <a:t>Grille d’analyse des études de cas</a:t>
            </a:r>
            <a:endParaRPr sz="1200"/>
          </a:p>
          <a:p>
            <a:pPr indent="-330200" lvl="0" marL="342900" marR="0" rtl="0" algn="l">
              <a:lnSpc>
                <a:spcPct val="150000"/>
              </a:lnSpc>
              <a:spcBef>
                <a:spcPts val="0"/>
              </a:spcBef>
              <a:spcAft>
                <a:spcPts val="0"/>
              </a:spcAft>
              <a:buClr>
                <a:schemeClr val="dk1"/>
              </a:buClr>
              <a:buSzPts val="2600"/>
              <a:buFont typeface="Arial"/>
              <a:buChar char="•"/>
            </a:pPr>
            <a:r>
              <a:rPr b="0" i="0" lang="fr-FR" sz="1800" u="none" cap="none" strike="noStrike">
                <a:solidFill>
                  <a:srgbClr val="000000"/>
                </a:solidFill>
                <a:latin typeface="Arial"/>
                <a:ea typeface="Arial"/>
                <a:cs typeface="Arial"/>
                <a:sym typeface="Arial"/>
              </a:rPr>
              <a:t>Journée d’étude</a:t>
            </a:r>
            <a:endParaRPr sz="1200"/>
          </a:p>
          <a:p>
            <a:pPr indent="-165100" lvl="0" marL="342900" marR="0" rtl="0" algn="l">
              <a:lnSpc>
                <a:spcPct val="150000"/>
              </a:lnSpc>
              <a:spcBef>
                <a:spcPts val="0"/>
              </a:spcBef>
              <a:spcAft>
                <a:spcPts val="0"/>
              </a:spcAft>
              <a:buClr>
                <a:schemeClr val="dk1"/>
              </a:buClr>
              <a:buSzPts val="2800"/>
              <a:buFont typeface="Arial"/>
              <a:buNone/>
            </a:pPr>
            <a:r>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3686d0361f7_1_0"/>
          <p:cNvSpPr/>
          <p:nvPr/>
        </p:nvSpPr>
        <p:spPr>
          <a:xfrm>
            <a:off x="5962650" y="1569210"/>
            <a:ext cx="5905236" cy="4206703"/>
          </a:xfrm>
          <a:prstGeom prst="rect">
            <a:avLst/>
          </a:prstGeom>
          <a:solidFill>
            <a:srgbClr val="FAE2D5"/>
          </a:solidFill>
          <a:ln cap="flat" cmpd="sng" w="25400">
            <a:solidFill>
              <a:srgbClr val="BF4F1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9" name="Google Shape;149;g3686d0361f7_1_0"/>
          <p:cNvSpPr/>
          <p:nvPr/>
        </p:nvSpPr>
        <p:spPr>
          <a:xfrm>
            <a:off x="324090" y="347241"/>
            <a:ext cx="11597700" cy="843300"/>
          </a:xfrm>
          <a:prstGeom prst="rect">
            <a:avLst/>
          </a:prstGeom>
          <a:solidFill>
            <a:srgbClr val="96C0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0" name="Google Shape;150;g3686d0361f7_1_0"/>
          <p:cNvSpPr txBox="1"/>
          <p:nvPr/>
        </p:nvSpPr>
        <p:spPr>
          <a:xfrm>
            <a:off x="509272" y="257950"/>
            <a:ext cx="112824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3600"/>
              <a:buFont typeface="Arial"/>
              <a:buNone/>
            </a:pPr>
            <a:r>
              <a:rPr b="1" i="0" lang="fr-FR" sz="3600" u="none" cap="none" strike="noStrike">
                <a:solidFill>
                  <a:schemeClr val="lt1"/>
                </a:solidFill>
                <a:latin typeface="Arial"/>
                <a:ea typeface="Arial"/>
                <a:cs typeface="Arial"/>
                <a:sym typeface="Arial"/>
              </a:rPr>
              <a:t>II. MÉTHODE </a:t>
            </a:r>
            <a:r>
              <a:rPr b="0" i="0" lang="fr-FR" sz="2700" u="none" cap="none" strike="noStrike">
                <a:solidFill>
                  <a:schemeClr val="lt1"/>
                </a:solidFill>
                <a:latin typeface="Arial"/>
                <a:ea typeface="Arial"/>
                <a:cs typeface="Arial"/>
                <a:sym typeface="Arial"/>
              </a:rPr>
              <a:t>- Premier formulaire “Identification des études de cas”</a:t>
            </a:r>
            <a:endParaRPr b="0" i="0" sz="500" u="none" cap="none" strike="noStrike">
              <a:solidFill>
                <a:srgbClr val="000000"/>
              </a:solidFill>
              <a:latin typeface="Arial"/>
              <a:ea typeface="Arial"/>
              <a:cs typeface="Arial"/>
              <a:sym typeface="Arial"/>
            </a:endParaRPr>
          </a:p>
        </p:txBody>
      </p:sp>
      <p:sp>
        <p:nvSpPr>
          <p:cNvPr id="151" name="Google Shape;151;g3686d0361f7_1_0"/>
          <p:cNvSpPr/>
          <p:nvPr/>
        </p:nvSpPr>
        <p:spPr>
          <a:xfrm>
            <a:off x="1585732" y="2046243"/>
            <a:ext cx="104100" cy="3351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2" name="Google Shape;152;g3686d0361f7_1_0"/>
          <p:cNvSpPr/>
          <p:nvPr/>
        </p:nvSpPr>
        <p:spPr>
          <a:xfrm>
            <a:off x="324090" y="6062004"/>
            <a:ext cx="11597700" cy="619800"/>
          </a:xfrm>
          <a:prstGeom prst="rect">
            <a:avLst/>
          </a:prstGeom>
          <a:solidFill>
            <a:srgbClr val="E09A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3" name="Google Shape;153;g3686d0361f7_1_0"/>
          <p:cNvSpPr txBox="1"/>
          <p:nvPr/>
        </p:nvSpPr>
        <p:spPr>
          <a:xfrm>
            <a:off x="509286" y="6158502"/>
            <a:ext cx="11358600" cy="492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683C11"/>
                </a:solidFill>
                <a:latin typeface="Arial"/>
                <a:ea typeface="Arial"/>
                <a:cs typeface="Arial"/>
                <a:sym typeface="Arial"/>
              </a:rPr>
              <a:t>Journée d’étude _ Traverses 54</a:t>
            </a:r>
            <a:r>
              <a:rPr b="0" i="1" lang="fr-FR" sz="1400" u="none" cap="none" strike="noStrike">
                <a:solidFill>
                  <a:schemeClr val="dk1"/>
                </a:solidFill>
                <a:latin typeface="Arial"/>
                <a:ea typeface="Arial"/>
                <a:cs typeface="Arial"/>
                <a:sym typeface="Arial"/>
              </a:rPr>
              <a:t>_ </a:t>
            </a:r>
            <a:r>
              <a:rPr b="1" i="0" lang="fr-FR" sz="1400" u="none" cap="none" strike="noStrike">
                <a:solidFill>
                  <a:schemeClr val="dk1"/>
                </a:solidFill>
                <a:latin typeface="Arial"/>
                <a:ea typeface="Arial"/>
                <a:cs typeface="Arial"/>
                <a:sym typeface="Arial"/>
              </a:rPr>
              <a:t>Faire converger les Solidarités : Agir à l’International et en France face aux enjeux communs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1" lang="fr-FR" sz="1200" u="none" cap="none" strike="noStrike">
                <a:solidFill>
                  <a:schemeClr val="dk1"/>
                </a:solidFill>
                <a:latin typeface="Arial"/>
                <a:ea typeface="Arial"/>
                <a:cs typeface="Arial"/>
                <a:sym typeface="Arial"/>
              </a:rPr>
              <a:t>Lundi 23 juin 2025</a:t>
            </a:r>
            <a:endParaRPr b="0" i="0" sz="1400" u="none" cap="none" strike="noStrike">
              <a:solidFill>
                <a:srgbClr val="000000"/>
              </a:solidFill>
              <a:latin typeface="Arial"/>
              <a:ea typeface="Arial"/>
              <a:cs typeface="Arial"/>
              <a:sym typeface="Arial"/>
            </a:endParaRPr>
          </a:p>
        </p:txBody>
      </p:sp>
      <p:sp>
        <p:nvSpPr>
          <p:cNvPr id="154" name="Google Shape;154;g3686d0361f7_1_0"/>
          <p:cNvSpPr txBox="1"/>
          <p:nvPr/>
        </p:nvSpPr>
        <p:spPr>
          <a:xfrm>
            <a:off x="509272" y="1569210"/>
            <a:ext cx="4879039" cy="4015761"/>
          </a:xfrm>
          <a:prstGeom prst="rect">
            <a:avLst/>
          </a:prstGeom>
          <a:noFill/>
          <a:ln>
            <a:noFill/>
          </a:ln>
        </p:spPr>
        <p:txBody>
          <a:bodyPr anchorCtr="0" anchor="t" bIns="91425" lIns="91425" spcFirstLastPara="1" rIns="91425" wrap="square" tIns="91425">
            <a:noAutofit/>
          </a:bodyPr>
          <a:lstStyle/>
          <a:p>
            <a:pPr indent="0" lvl="0" marL="93663" marR="0" rtl="0" algn="l">
              <a:lnSpc>
                <a:spcPct val="100000"/>
              </a:lnSpc>
              <a:spcBef>
                <a:spcPts val="0"/>
              </a:spcBef>
              <a:spcAft>
                <a:spcPts val="0"/>
              </a:spcAft>
              <a:buClr>
                <a:schemeClr val="dk1"/>
              </a:buClr>
              <a:buSzPts val="1100"/>
              <a:buFont typeface="Arial"/>
              <a:buNone/>
            </a:pPr>
            <a:r>
              <a:rPr b="1" i="0" lang="fr-FR" sz="1800" u="sng" cap="none" strike="noStrike">
                <a:solidFill>
                  <a:schemeClr val="dk1"/>
                </a:solidFill>
                <a:latin typeface="Calibri"/>
                <a:ea typeface="Calibri"/>
                <a:cs typeface="Calibri"/>
                <a:sym typeface="Calibri"/>
              </a:rPr>
              <a:t>Description de l’outil</a:t>
            </a:r>
            <a:r>
              <a:rPr b="1" i="0" lang="fr-FR" sz="1800" u="none" cap="none" strike="noStrike">
                <a:solidFill>
                  <a:schemeClr val="dk1"/>
                </a:solidFill>
                <a:latin typeface="Calibri"/>
                <a:ea typeface="Calibri"/>
                <a:cs typeface="Calibri"/>
                <a:sym typeface="Calibri"/>
              </a:rPr>
              <a:t> : </a:t>
            </a:r>
            <a:endParaRPr/>
          </a:p>
          <a:p>
            <a:pPr indent="0" lvl="0" marL="93663" marR="0" rtl="0" algn="l">
              <a:lnSpc>
                <a:spcPct val="100000"/>
              </a:lnSpc>
              <a:spcBef>
                <a:spcPts val="0"/>
              </a:spcBef>
              <a:spcAft>
                <a:spcPts val="0"/>
              </a:spcAft>
              <a:buClr>
                <a:schemeClr val="dk1"/>
              </a:buClr>
              <a:buSzPts val="1100"/>
              <a:buFont typeface="Arial"/>
              <a:buNone/>
            </a:pPr>
            <a:r>
              <a:t/>
            </a:r>
            <a:endParaRPr b="1" i="0" sz="1800" u="none" cap="none" strike="noStrike">
              <a:solidFill>
                <a:schemeClr val="dk1"/>
              </a:solidFill>
              <a:latin typeface="Calibri"/>
              <a:ea typeface="Calibri"/>
              <a:cs typeface="Calibri"/>
              <a:sym typeface="Calibri"/>
            </a:endParaRPr>
          </a:p>
          <a:p>
            <a:pPr indent="0" lvl="0" marL="93663" marR="0" rtl="0" algn="l">
              <a:lnSpc>
                <a:spcPct val="100000"/>
              </a:lnSpc>
              <a:spcBef>
                <a:spcPts val="0"/>
              </a:spcBef>
              <a:spcAft>
                <a:spcPts val="0"/>
              </a:spcAft>
              <a:buClr>
                <a:schemeClr val="dk1"/>
              </a:buClr>
              <a:buSzPts val="1100"/>
              <a:buFont typeface="Arial"/>
              <a:buNone/>
            </a:pPr>
            <a:r>
              <a:rPr b="0" i="0" lang="fr-FR" sz="1800" u="none" cap="none" strike="noStrike">
                <a:solidFill>
                  <a:schemeClr val="dk1"/>
                </a:solidFill>
                <a:latin typeface="Calibri"/>
                <a:ea typeface="Calibri"/>
                <a:cs typeface="Calibri"/>
                <a:sym typeface="Calibri"/>
              </a:rPr>
              <a:t>Un formulaire en ligne avec 4 parties adressé aux organisations membres du COPIL : </a:t>
            </a:r>
            <a:endParaRPr/>
          </a:p>
          <a:p>
            <a:pPr indent="0" lvl="0" marL="450000" marR="0" rtl="0" algn="l">
              <a:lnSpc>
                <a:spcPct val="100000"/>
              </a:lnSpc>
              <a:spcBef>
                <a:spcPts val="0"/>
              </a:spcBef>
              <a:spcAft>
                <a:spcPts val="0"/>
              </a:spcAft>
              <a:buClr>
                <a:schemeClr val="dk1"/>
              </a:buClr>
              <a:buSzPts val="1100"/>
              <a:buFont typeface="Arial"/>
              <a:buNone/>
            </a:pPr>
            <a:r>
              <a:t/>
            </a:r>
            <a:endParaRPr b="0" i="0" sz="1800" u="none" cap="none" strike="noStrike">
              <a:solidFill>
                <a:schemeClr val="dk1"/>
              </a:solidFill>
              <a:latin typeface="Calibri"/>
              <a:ea typeface="Calibri"/>
              <a:cs typeface="Calibri"/>
              <a:sym typeface="Calibri"/>
            </a:endParaRPr>
          </a:p>
          <a:p>
            <a:pPr indent="-342900" lvl="0" marL="792900" marR="0" rtl="0" algn="l">
              <a:lnSpc>
                <a:spcPct val="100000"/>
              </a:lnSpc>
              <a:spcBef>
                <a:spcPts val="0"/>
              </a:spcBef>
              <a:spcAft>
                <a:spcPts val="0"/>
              </a:spcAft>
              <a:buClr>
                <a:schemeClr val="dk1"/>
              </a:buClr>
              <a:buSzPts val="1100"/>
              <a:buFont typeface="Arial"/>
              <a:buChar char="•"/>
            </a:pPr>
            <a:r>
              <a:rPr b="0" i="0" lang="fr-FR" sz="1800" u="none" cap="none" strike="noStrike">
                <a:solidFill>
                  <a:schemeClr val="dk1"/>
                </a:solidFill>
                <a:latin typeface="Calibri"/>
                <a:ea typeface="Calibri"/>
                <a:cs typeface="Calibri"/>
                <a:sym typeface="Calibri"/>
              </a:rPr>
              <a:t>Votre organisation </a:t>
            </a:r>
            <a:endParaRPr/>
          </a:p>
          <a:p>
            <a:pPr indent="-342900" lvl="0" marL="792900" marR="0" rtl="0" algn="l">
              <a:lnSpc>
                <a:spcPct val="100000"/>
              </a:lnSpc>
              <a:spcBef>
                <a:spcPts val="0"/>
              </a:spcBef>
              <a:spcAft>
                <a:spcPts val="0"/>
              </a:spcAft>
              <a:buClr>
                <a:schemeClr val="dk1"/>
              </a:buClr>
              <a:buSzPts val="1100"/>
              <a:buFont typeface="Arial"/>
              <a:buChar char="•"/>
            </a:pPr>
            <a:r>
              <a:rPr b="0" i="0" lang="fr-FR" sz="1800" u="none" cap="none" strike="noStrike">
                <a:solidFill>
                  <a:schemeClr val="dk1"/>
                </a:solidFill>
                <a:latin typeface="Calibri"/>
                <a:ea typeface="Calibri"/>
                <a:cs typeface="Calibri"/>
                <a:sym typeface="Calibri"/>
              </a:rPr>
              <a:t>Actions France, Europe, international (typologie, moyens d’actions, thématiques)</a:t>
            </a:r>
            <a:endParaRPr/>
          </a:p>
          <a:p>
            <a:pPr indent="-342900" lvl="0" marL="792900" marR="0" rtl="0" algn="l">
              <a:lnSpc>
                <a:spcPct val="100000"/>
              </a:lnSpc>
              <a:spcBef>
                <a:spcPts val="0"/>
              </a:spcBef>
              <a:spcAft>
                <a:spcPts val="0"/>
              </a:spcAft>
              <a:buClr>
                <a:schemeClr val="dk1"/>
              </a:buClr>
              <a:buSzPts val="1100"/>
              <a:buFont typeface="Arial"/>
              <a:buChar char="•"/>
            </a:pPr>
            <a:r>
              <a:rPr b="0" i="0" lang="fr-FR" sz="1800" u="none" cap="none" strike="noStrike">
                <a:solidFill>
                  <a:schemeClr val="dk1"/>
                </a:solidFill>
                <a:latin typeface="Calibri"/>
                <a:ea typeface="Calibri"/>
                <a:cs typeface="Calibri"/>
                <a:sym typeface="Calibri"/>
              </a:rPr>
              <a:t>Objectifs de développement durable et enjeux transversaux genre et jeunesse</a:t>
            </a:r>
            <a:endParaRPr/>
          </a:p>
          <a:p>
            <a:pPr indent="-342900" lvl="0" marL="792900" marR="0" rtl="0" algn="l">
              <a:lnSpc>
                <a:spcPct val="100000"/>
              </a:lnSpc>
              <a:spcBef>
                <a:spcPts val="0"/>
              </a:spcBef>
              <a:spcAft>
                <a:spcPts val="0"/>
              </a:spcAft>
              <a:buClr>
                <a:schemeClr val="dk1"/>
              </a:buClr>
              <a:buSzPts val="1100"/>
              <a:buFont typeface="Arial"/>
              <a:buChar char="•"/>
            </a:pPr>
            <a:r>
              <a:rPr b="0" i="0" lang="fr-FR" sz="1800" u="none" cap="none" strike="noStrike">
                <a:solidFill>
                  <a:schemeClr val="dk1"/>
                </a:solidFill>
                <a:latin typeface="Calibri"/>
                <a:ea typeface="Calibri"/>
                <a:cs typeface="Calibri"/>
                <a:sym typeface="Calibri"/>
              </a:rPr>
              <a:t>Etudes de cas envisagées au regard de la thématique</a:t>
            </a:r>
            <a:endParaRPr b="1" i="0" sz="1800" u="sng" cap="none" strike="noStrike">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55" name="Google Shape;155;g3686d0361f7_1_0"/>
          <p:cNvSpPr txBox="1"/>
          <p:nvPr/>
        </p:nvSpPr>
        <p:spPr>
          <a:xfrm>
            <a:off x="5818567" y="1667574"/>
            <a:ext cx="5864161" cy="3886407"/>
          </a:xfrm>
          <a:prstGeom prst="rect">
            <a:avLst/>
          </a:prstGeom>
          <a:noFill/>
          <a:ln>
            <a:noFill/>
          </a:ln>
        </p:spPr>
        <p:txBody>
          <a:bodyPr anchorCtr="0" anchor="t" bIns="91425" lIns="91425" spcFirstLastPara="1" rIns="91425" wrap="square" tIns="91425">
            <a:noAutofit/>
          </a:bodyPr>
          <a:lstStyle/>
          <a:p>
            <a:pPr indent="0" lvl="0" marL="450000" marR="0" rtl="0" algn="l">
              <a:lnSpc>
                <a:spcPct val="100000"/>
              </a:lnSpc>
              <a:spcBef>
                <a:spcPts val="0"/>
              </a:spcBef>
              <a:spcAft>
                <a:spcPts val="0"/>
              </a:spcAft>
              <a:buClr>
                <a:schemeClr val="dk1"/>
              </a:buClr>
              <a:buSzPts val="1100"/>
              <a:buFont typeface="Arial"/>
              <a:buNone/>
            </a:pPr>
            <a:r>
              <a:rPr b="1" i="0" lang="fr-FR" sz="2000" u="sng" cap="none" strike="noStrike">
                <a:solidFill>
                  <a:schemeClr val="dk1"/>
                </a:solidFill>
                <a:latin typeface="Calibri"/>
                <a:ea typeface="Calibri"/>
                <a:cs typeface="Calibri"/>
                <a:sym typeface="Calibri"/>
              </a:rPr>
              <a:t>Résultats</a:t>
            </a:r>
            <a:r>
              <a:rPr b="0" i="0" lang="fr-FR" sz="2000" u="none" cap="none" strike="noStrike">
                <a:solidFill>
                  <a:schemeClr val="dk1"/>
                </a:solidFill>
                <a:latin typeface="Calibri"/>
                <a:ea typeface="Calibri"/>
                <a:cs typeface="Calibri"/>
                <a:sym typeface="Calibri"/>
              </a:rPr>
              <a:t> : </a:t>
            </a:r>
            <a:endParaRPr/>
          </a:p>
          <a:p>
            <a:pPr indent="0" lvl="0" marL="450000" marR="0" rtl="0" algn="l">
              <a:lnSpc>
                <a:spcPct val="100000"/>
              </a:lnSpc>
              <a:spcBef>
                <a:spcPts val="0"/>
              </a:spcBef>
              <a:spcAft>
                <a:spcPts val="0"/>
              </a:spcAft>
              <a:buClr>
                <a:schemeClr val="dk1"/>
              </a:buClr>
              <a:buSzPts val="1100"/>
              <a:buFont typeface="Arial"/>
              <a:buNone/>
            </a:pPr>
            <a:r>
              <a:t/>
            </a:r>
            <a:endParaRPr b="0" i="0" sz="2000" u="none" cap="none" strike="noStrike">
              <a:solidFill>
                <a:schemeClr val="dk1"/>
              </a:solidFill>
              <a:latin typeface="Calibri"/>
              <a:ea typeface="Calibri"/>
              <a:cs typeface="Calibri"/>
              <a:sym typeface="Calibri"/>
            </a:endParaRPr>
          </a:p>
          <a:p>
            <a:pPr indent="-342900" lvl="0" marL="792900" marR="0" rtl="0" algn="l">
              <a:lnSpc>
                <a:spcPct val="100000"/>
              </a:lnSpc>
              <a:spcBef>
                <a:spcPts val="0"/>
              </a:spcBef>
              <a:spcAft>
                <a:spcPts val="0"/>
              </a:spcAft>
              <a:buClr>
                <a:schemeClr val="dk1"/>
              </a:buClr>
              <a:buSzPts val="1100"/>
              <a:buFont typeface="Arial"/>
              <a:buChar char="•"/>
            </a:pPr>
            <a:r>
              <a:rPr b="0" i="0" lang="fr-FR" sz="2000" u="none" cap="none" strike="noStrike">
                <a:solidFill>
                  <a:schemeClr val="dk1"/>
                </a:solidFill>
                <a:latin typeface="Calibri"/>
                <a:ea typeface="Calibri"/>
                <a:cs typeface="Calibri"/>
                <a:sym typeface="Calibri"/>
              </a:rPr>
              <a:t>Approfondissement de la compréhension de la thématique abordée</a:t>
            </a:r>
            <a:endParaRPr/>
          </a:p>
          <a:p>
            <a:pPr indent="-342900" lvl="0" marL="792900" marR="0" rtl="0" algn="l">
              <a:lnSpc>
                <a:spcPct val="100000"/>
              </a:lnSpc>
              <a:spcBef>
                <a:spcPts val="0"/>
              </a:spcBef>
              <a:spcAft>
                <a:spcPts val="0"/>
              </a:spcAft>
              <a:buClr>
                <a:schemeClr val="dk1"/>
              </a:buClr>
              <a:buSzPts val="1100"/>
              <a:buFont typeface="Arial"/>
              <a:buChar char="•"/>
            </a:pPr>
            <a:r>
              <a:rPr b="0" i="0" lang="fr-FR" sz="2000" u="none" cap="none" strike="noStrike">
                <a:solidFill>
                  <a:schemeClr val="dk1"/>
                </a:solidFill>
                <a:latin typeface="Calibri"/>
                <a:ea typeface="Calibri"/>
                <a:cs typeface="Calibri"/>
                <a:sym typeface="Calibri"/>
              </a:rPr>
              <a:t>Identification de liens concrets entre cette thématique et les activités des différentes structures. </a:t>
            </a:r>
            <a:endParaRPr/>
          </a:p>
          <a:p>
            <a:pPr indent="-342900" lvl="0" marL="792900" marR="0" rtl="0" algn="l">
              <a:lnSpc>
                <a:spcPct val="100000"/>
              </a:lnSpc>
              <a:spcBef>
                <a:spcPts val="0"/>
              </a:spcBef>
              <a:spcAft>
                <a:spcPts val="0"/>
              </a:spcAft>
              <a:buClr>
                <a:schemeClr val="dk1"/>
              </a:buClr>
              <a:buSzPts val="1100"/>
              <a:buFont typeface="Arial"/>
              <a:buChar char="•"/>
            </a:pPr>
            <a:r>
              <a:rPr b="0" i="0" lang="fr-FR" sz="2000" u="none" cap="none" strike="noStrike">
                <a:solidFill>
                  <a:schemeClr val="dk1"/>
                </a:solidFill>
                <a:latin typeface="Calibri"/>
                <a:ea typeface="Calibri"/>
                <a:cs typeface="Calibri"/>
                <a:sym typeface="Calibri"/>
              </a:rPr>
              <a:t>Introduction d’une étape intermédiaire avant de passer à la sélection des études de cas. </a:t>
            </a:r>
            <a:endParaRPr/>
          </a:p>
          <a:p>
            <a:pPr indent="-342900" lvl="0" marL="792900" marR="0" rtl="0" algn="l">
              <a:lnSpc>
                <a:spcPct val="100000"/>
              </a:lnSpc>
              <a:spcBef>
                <a:spcPts val="0"/>
              </a:spcBef>
              <a:spcAft>
                <a:spcPts val="0"/>
              </a:spcAft>
              <a:buClr>
                <a:schemeClr val="dk1"/>
              </a:buClr>
              <a:buSzPts val="1100"/>
              <a:buFont typeface="Arial"/>
              <a:buChar char="•"/>
            </a:pPr>
            <a:r>
              <a:rPr b="0" i="0" lang="fr-FR" sz="2000" u="none" cap="none" strike="noStrike">
                <a:solidFill>
                  <a:schemeClr val="dk1"/>
                </a:solidFill>
                <a:latin typeface="Calibri"/>
                <a:ea typeface="Calibri"/>
                <a:cs typeface="Calibri"/>
                <a:sym typeface="Calibri"/>
              </a:rPr>
              <a:t>Intérêt à élargir cette démarche à l’ensemble des organisations du GI, </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3"/>
          <p:cNvSpPr/>
          <p:nvPr/>
        </p:nvSpPr>
        <p:spPr>
          <a:xfrm>
            <a:off x="5570621" y="1467330"/>
            <a:ext cx="6297265" cy="4319859"/>
          </a:xfrm>
          <a:prstGeom prst="rect">
            <a:avLst/>
          </a:prstGeom>
          <a:solidFill>
            <a:srgbClr val="FAE2D5"/>
          </a:solidFill>
          <a:ln cap="flat" cmpd="sng" w="25400">
            <a:solidFill>
              <a:srgbClr val="BF4F1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1" name="Google Shape;161;p23"/>
          <p:cNvSpPr/>
          <p:nvPr/>
        </p:nvSpPr>
        <p:spPr>
          <a:xfrm>
            <a:off x="324090" y="347241"/>
            <a:ext cx="11597700" cy="843300"/>
          </a:xfrm>
          <a:prstGeom prst="rect">
            <a:avLst/>
          </a:prstGeom>
          <a:solidFill>
            <a:srgbClr val="96C0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2" name="Google Shape;162;p23"/>
          <p:cNvSpPr txBox="1"/>
          <p:nvPr/>
        </p:nvSpPr>
        <p:spPr>
          <a:xfrm>
            <a:off x="481747" y="458200"/>
            <a:ext cx="112824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3600"/>
              <a:buFont typeface="Arial"/>
              <a:buNone/>
            </a:pPr>
            <a:r>
              <a:rPr b="1" i="0" lang="fr-FR" sz="3600" u="none" cap="none" strike="noStrike">
                <a:solidFill>
                  <a:schemeClr val="lt1"/>
                </a:solidFill>
                <a:latin typeface="Arial"/>
                <a:ea typeface="Arial"/>
                <a:cs typeface="Arial"/>
                <a:sym typeface="Arial"/>
              </a:rPr>
              <a:t>II. MÉTHODE </a:t>
            </a:r>
            <a:r>
              <a:rPr b="0" i="0" lang="fr-FR" sz="2700" u="none" cap="none" strike="noStrike">
                <a:solidFill>
                  <a:schemeClr val="lt1"/>
                </a:solidFill>
                <a:latin typeface="Arial"/>
                <a:ea typeface="Arial"/>
                <a:cs typeface="Arial"/>
                <a:sym typeface="Arial"/>
              </a:rPr>
              <a:t>– Questionnaire « Fiches organisations »</a:t>
            </a:r>
            <a:endParaRPr b="0" i="0" sz="500" u="none" cap="none" strike="noStrike">
              <a:solidFill>
                <a:srgbClr val="000000"/>
              </a:solidFill>
              <a:latin typeface="Arial"/>
              <a:ea typeface="Arial"/>
              <a:cs typeface="Arial"/>
              <a:sym typeface="Arial"/>
            </a:endParaRPr>
          </a:p>
        </p:txBody>
      </p:sp>
      <p:sp>
        <p:nvSpPr>
          <p:cNvPr id="163" name="Google Shape;163;p23"/>
          <p:cNvSpPr/>
          <p:nvPr/>
        </p:nvSpPr>
        <p:spPr>
          <a:xfrm>
            <a:off x="1585732" y="2046243"/>
            <a:ext cx="104100" cy="3351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4" name="Google Shape;164;p23"/>
          <p:cNvSpPr/>
          <p:nvPr/>
        </p:nvSpPr>
        <p:spPr>
          <a:xfrm>
            <a:off x="324090" y="6062004"/>
            <a:ext cx="11597700" cy="619800"/>
          </a:xfrm>
          <a:prstGeom prst="rect">
            <a:avLst/>
          </a:prstGeom>
          <a:solidFill>
            <a:srgbClr val="E09A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5" name="Google Shape;165;p23"/>
          <p:cNvSpPr txBox="1"/>
          <p:nvPr/>
        </p:nvSpPr>
        <p:spPr>
          <a:xfrm>
            <a:off x="509286" y="6158502"/>
            <a:ext cx="11358600" cy="492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683C11"/>
                </a:solidFill>
                <a:latin typeface="Arial"/>
                <a:ea typeface="Arial"/>
                <a:cs typeface="Arial"/>
                <a:sym typeface="Arial"/>
              </a:rPr>
              <a:t>Journée d’étude _ Traverses 54</a:t>
            </a:r>
            <a:r>
              <a:rPr b="0" i="1" lang="fr-FR" sz="1400" u="none" cap="none" strike="noStrike">
                <a:solidFill>
                  <a:schemeClr val="dk1"/>
                </a:solidFill>
                <a:latin typeface="Arial"/>
                <a:ea typeface="Arial"/>
                <a:cs typeface="Arial"/>
                <a:sym typeface="Arial"/>
              </a:rPr>
              <a:t>_ </a:t>
            </a:r>
            <a:r>
              <a:rPr b="1" i="0" lang="fr-FR" sz="1400" u="none" cap="none" strike="noStrike">
                <a:solidFill>
                  <a:schemeClr val="dk1"/>
                </a:solidFill>
                <a:latin typeface="Arial"/>
                <a:ea typeface="Arial"/>
                <a:cs typeface="Arial"/>
                <a:sym typeface="Arial"/>
              </a:rPr>
              <a:t>Faire converger les Solidarités : Agir à l’International et en France face aux enjeux communs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1" lang="fr-FR" sz="1200" u="none" cap="none" strike="noStrike">
                <a:solidFill>
                  <a:schemeClr val="dk1"/>
                </a:solidFill>
                <a:latin typeface="Arial"/>
                <a:ea typeface="Arial"/>
                <a:cs typeface="Arial"/>
                <a:sym typeface="Arial"/>
              </a:rPr>
              <a:t>Lundi 23 juin 2025</a:t>
            </a:r>
            <a:endParaRPr b="0" i="0" sz="1400" u="none" cap="none" strike="noStrike">
              <a:solidFill>
                <a:srgbClr val="000000"/>
              </a:solidFill>
              <a:latin typeface="Arial"/>
              <a:ea typeface="Arial"/>
              <a:cs typeface="Arial"/>
              <a:sym typeface="Arial"/>
            </a:endParaRPr>
          </a:p>
        </p:txBody>
      </p:sp>
      <p:sp>
        <p:nvSpPr>
          <p:cNvPr id="166" name="Google Shape;166;p23"/>
          <p:cNvSpPr txBox="1"/>
          <p:nvPr/>
        </p:nvSpPr>
        <p:spPr>
          <a:xfrm>
            <a:off x="-120658" y="1456054"/>
            <a:ext cx="5364329" cy="4204268"/>
          </a:xfrm>
          <a:prstGeom prst="rect">
            <a:avLst/>
          </a:prstGeom>
          <a:noFill/>
          <a:ln>
            <a:noFill/>
          </a:ln>
        </p:spPr>
        <p:txBody>
          <a:bodyPr anchorCtr="0" anchor="t" bIns="91425" lIns="91425" spcFirstLastPara="1" rIns="91425" wrap="square" tIns="91425">
            <a:noAutofit/>
          </a:bodyPr>
          <a:lstStyle/>
          <a:p>
            <a:pPr indent="0" lvl="0" marL="450000" marR="0" rtl="0" algn="l">
              <a:lnSpc>
                <a:spcPct val="100000"/>
              </a:lnSpc>
              <a:spcBef>
                <a:spcPts val="0"/>
              </a:spcBef>
              <a:spcAft>
                <a:spcPts val="0"/>
              </a:spcAft>
              <a:buNone/>
            </a:pPr>
            <a:r>
              <a:rPr b="1" i="0" lang="fr-FR" sz="1600" u="sng" cap="none" strike="noStrike">
                <a:solidFill>
                  <a:schemeClr val="dk1"/>
                </a:solidFill>
                <a:latin typeface="Calibri"/>
                <a:ea typeface="Calibri"/>
                <a:cs typeface="Calibri"/>
                <a:sym typeface="Calibri"/>
              </a:rPr>
              <a:t>Description de l’outil</a:t>
            </a:r>
            <a:r>
              <a:rPr b="1" i="0" lang="fr-FR" sz="1600" u="none" cap="none" strike="noStrike">
                <a:solidFill>
                  <a:schemeClr val="dk1"/>
                </a:solidFill>
                <a:latin typeface="Calibri"/>
                <a:ea typeface="Calibri"/>
                <a:cs typeface="Calibri"/>
                <a:sym typeface="Calibri"/>
              </a:rPr>
              <a:t> : </a:t>
            </a:r>
            <a:endParaRPr/>
          </a:p>
          <a:p>
            <a:pPr indent="-273050" lvl="0" marL="792900" marR="0" rtl="0" algn="l">
              <a:lnSpc>
                <a:spcPct val="100000"/>
              </a:lnSpc>
              <a:spcBef>
                <a:spcPts val="0"/>
              </a:spcBef>
              <a:spcAft>
                <a:spcPts val="0"/>
              </a:spcAft>
              <a:buClr>
                <a:schemeClr val="dk1"/>
              </a:buClr>
              <a:buSzPts val="1100"/>
              <a:buFont typeface="Arial"/>
              <a:buNone/>
            </a:pPr>
            <a:r>
              <a:t/>
            </a:r>
            <a:endParaRPr b="0" i="0" sz="1600" u="none" cap="none" strike="noStrike">
              <a:solidFill>
                <a:schemeClr val="dk1"/>
              </a:solidFill>
              <a:latin typeface="Calibri"/>
              <a:ea typeface="Calibri"/>
              <a:cs typeface="Calibri"/>
              <a:sym typeface="Calibri"/>
            </a:endParaRPr>
          </a:p>
          <a:p>
            <a:pPr indent="-342900" lvl="0" marL="792900" marR="0" rtl="0" algn="l">
              <a:lnSpc>
                <a:spcPct val="100000"/>
              </a:lnSpc>
              <a:spcBef>
                <a:spcPts val="0"/>
              </a:spcBef>
              <a:spcAft>
                <a:spcPts val="0"/>
              </a:spcAft>
              <a:buClr>
                <a:schemeClr val="dk1"/>
              </a:buClr>
              <a:buSzPts val="1100"/>
              <a:buFont typeface="Arial"/>
              <a:buChar char="•"/>
            </a:pPr>
            <a:r>
              <a:rPr b="0" i="0" lang="fr-FR" sz="1600" u="none" cap="none" strike="noStrike">
                <a:solidFill>
                  <a:schemeClr val="dk1"/>
                </a:solidFill>
                <a:latin typeface="Calibri"/>
                <a:ea typeface="Calibri"/>
                <a:cs typeface="Calibri"/>
                <a:sym typeface="Calibri"/>
              </a:rPr>
              <a:t>Explorer de manière précise la nature et les modalités de mise en œuvre des actions menées en France par les organisations de solidarité internationale membres du GI</a:t>
            </a:r>
            <a:endParaRPr/>
          </a:p>
          <a:p>
            <a:pPr indent="-273050" lvl="0" marL="792900" marR="0" rtl="0" algn="l">
              <a:lnSpc>
                <a:spcPct val="100000"/>
              </a:lnSpc>
              <a:spcBef>
                <a:spcPts val="0"/>
              </a:spcBef>
              <a:spcAft>
                <a:spcPts val="0"/>
              </a:spcAft>
              <a:buClr>
                <a:schemeClr val="dk1"/>
              </a:buClr>
              <a:buSzPts val="1100"/>
              <a:buFont typeface="Arial"/>
              <a:buNone/>
            </a:pPr>
            <a:r>
              <a:t/>
            </a:r>
            <a:endParaRPr b="0" i="0" sz="1600" u="none" cap="none" strike="noStrike">
              <a:solidFill>
                <a:schemeClr val="dk1"/>
              </a:solidFill>
              <a:latin typeface="Calibri"/>
              <a:ea typeface="Calibri"/>
              <a:cs typeface="Calibri"/>
              <a:sym typeface="Calibri"/>
            </a:endParaRPr>
          </a:p>
          <a:p>
            <a:pPr indent="-342900" lvl="0" marL="792900" marR="0" rtl="0" algn="l">
              <a:lnSpc>
                <a:spcPct val="100000"/>
              </a:lnSpc>
              <a:spcBef>
                <a:spcPts val="0"/>
              </a:spcBef>
              <a:spcAft>
                <a:spcPts val="0"/>
              </a:spcAft>
              <a:buClr>
                <a:schemeClr val="dk1"/>
              </a:buClr>
              <a:buSzPts val="1100"/>
              <a:buFont typeface="Arial"/>
              <a:buChar char="•"/>
            </a:pPr>
            <a:r>
              <a:rPr b="0" i="0" lang="fr-FR" sz="1600" u="none" cap="none" strike="noStrike">
                <a:solidFill>
                  <a:srgbClr val="000000"/>
                </a:solidFill>
                <a:latin typeface="Calibri"/>
                <a:ea typeface="Calibri"/>
                <a:cs typeface="Calibri"/>
                <a:sym typeface="Calibri"/>
              </a:rPr>
              <a:t>Retracer l’historique des actions en France, localiser précisément les territoires d’intervention, identifier les ressources humaines mobilisées, catégoriser les types d’actions mises en place et en analyser les modalités, notamment à travers les partenariats techniques et financiers de ces activités.</a:t>
            </a:r>
            <a:endParaRPr/>
          </a:p>
          <a:p>
            <a:pPr indent="-273050" lvl="0" marL="792900" marR="0" rtl="0" algn="l">
              <a:lnSpc>
                <a:spcPct val="100000"/>
              </a:lnSpc>
              <a:spcBef>
                <a:spcPts val="0"/>
              </a:spcBef>
              <a:spcAft>
                <a:spcPts val="0"/>
              </a:spcAft>
              <a:buClr>
                <a:schemeClr val="dk1"/>
              </a:buClr>
              <a:buSzPts val="1100"/>
              <a:buFont typeface="Arial"/>
              <a:buNone/>
            </a:pPr>
            <a:r>
              <a:t/>
            </a:r>
            <a:endParaRPr b="0" i="0" sz="1600" u="none" cap="none" strike="noStrike">
              <a:solidFill>
                <a:schemeClr val="dk1"/>
              </a:solidFill>
              <a:latin typeface="Calibri"/>
              <a:ea typeface="Calibri"/>
              <a:cs typeface="Calibri"/>
              <a:sym typeface="Calibri"/>
            </a:endParaRPr>
          </a:p>
          <a:p>
            <a:pPr indent="-342900" lvl="0" marL="792900" marR="0" rtl="0" algn="l">
              <a:lnSpc>
                <a:spcPct val="100000"/>
              </a:lnSpc>
              <a:spcBef>
                <a:spcPts val="0"/>
              </a:spcBef>
              <a:spcAft>
                <a:spcPts val="0"/>
              </a:spcAft>
              <a:buClr>
                <a:schemeClr val="dk1"/>
              </a:buClr>
              <a:buSzPts val="1100"/>
              <a:buFont typeface="Arial"/>
              <a:buChar char="•"/>
            </a:pPr>
            <a:r>
              <a:rPr b="0" i="0" lang="fr-FR" sz="1600" u="none" cap="none" strike="noStrike">
                <a:solidFill>
                  <a:srgbClr val="000000"/>
                </a:solidFill>
                <a:latin typeface="Calibri"/>
                <a:ea typeface="Calibri"/>
                <a:cs typeface="Calibri"/>
                <a:sym typeface="Calibri"/>
              </a:rPr>
              <a:t>Illustrées par des exemples concrets, tout en mettant en parallèle les dynamiques d’action en France et à l’international</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167" name="Google Shape;167;p23"/>
          <p:cNvSpPr txBox="1"/>
          <p:nvPr/>
        </p:nvSpPr>
        <p:spPr>
          <a:xfrm>
            <a:off x="5742741" y="1500740"/>
            <a:ext cx="6048931" cy="4286449"/>
          </a:xfrm>
          <a:prstGeom prst="rect">
            <a:avLst/>
          </a:prstGeom>
          <a:noFill/>
          <a:ln>
            <a:noFill/>
          </a:ln>
        </p:spPr>
        <p:txBody>
          <a:bodyPr anchorCtr="0" anchor="t" bIns="91425" lIns="91425" spcFirstLastPara="1" rIns="91425" wrap="square" tIns="91425">
            <a:noAutofit/>
          </a:bodyPr>
          <a:lstStyle/>
          <a:p>
            <a:pPr indent="0" lvl="0" marL="450000" marR="0" rtl="0" algn="l">
              <a:lnSpc>
                <a:spcPct val="100000"/>
              </a:lnSpc>
              <a:spcBef>
                <a:spcPts val="0"/>
              </a:spcBef>
              <a:spcAft>
                <a:spcPts val="0"/>
              </a:spcAft>
              <a:buClr>
                <a:schemeClr val="dk1"/>
              </a:buClr>
              <a:buSzPts val="1100"/>
              <a:buFont typeface="Arial"/>
              <a:buNone/>
            </a:pPr>
            <a:r>
              <a:rPr b="1" i="0" lang="fr-FR" sz="2000" u="sng" cap="none" strike="noStrike">
                <a:solidFill>
                  <a:schemeClr val="dk1"/>
                </a:solidFill>
                <a:latin typeface="Calibri"/>
                <a:ea typeface="Calibri"/>
                <a:cs typeface="Calibri"/>
                <a:sym typeface="Calibri"/>
              </a:rPr>
              <a:t>Résultats</a:t>
            </a:r>
            <a:r>
              <a:rPr b="0" i="0" lang="fr-FR" sz="2000" u="none" cap="none" strike="noStrike">
                <a:solidFill>
                  <a:schemeClr val="dk1"/>
                </a:solidFill>
                <a:latin typeface="Calibri"/>
                <a:ea typeface="Calibri"/>
                <a:cs typeface="Calibri"/>
                <a:sym typeface="Calibri"/>
              </a:rPr>
              <a:t> : </a:t>
            </a:r>
            <a:endParaRPr/>
          </a:p>
          <a:p>
            <a:pPr indent="0" lvl="0" marL="450000" marR="0" rtl="0" algn="l">
              <a:lnSpc>
                <a:spcPct val="100000"/>
              </a:lnSpc>
              <a:spcBef>
                <a:spcPts val="0"/>
              </a:spcBef>
              <a:spcAft>
                <a:spcPts val="0"/>
              </a:spcAft>
              <a:buClr>
                <a:schemeClr val="dk1"/>
              </a:buClr>
              <a:buSzPts val="1100"/>
              <a:buFont typeface="Arial"/>
              <a:buNone/>
            </a:pPr>
            <a:r>
              <a:t/>
            </a:r>
            <a:endParaRPr b="0" i="0" sz="20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400"/>
              <a:buFont typeface="Arial"/>
              <a:buChar char="•"/>
            </a:pPr>
            <a:r>
              <a:rPr lang="fr-FR"/>
              <a:t>Neuf </a:t>
            </a:r>
            <a:r>
              <a:rPr b="0" i="0" lang="fr-FR" sz="1400" u="none" cap="none" strike="noStrike">
                <a:solidFill>
                  <a:srgbClr val="000000"/>
                </a:solidFill>
                <a:latin typeface="Arial"/>
                <a:ea typeface="Arial"/>
                <a:cs typeface="Arial"/>
                <a:sym typeface="Arial"/>
              </a:rPr>
              <a:t>des seize organisations membres ont répondu à ce questionnaire</a:t>
            </a:r>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fr-FR" sz="1400" u="none" cap="none" strike="noStrike">
                <a:solidFill>
                  <a:srgbClr val="000000"/>
                </a:solidFill>
                <a:latin typeface="Arial"/>
                <a:ea typeface="Arial"/>
                <a:cs typeface="Arial"/>
                <a:sym typeface="Arial"/>
              </a:rPr>
              <a:t>Un panorama éclairant de l’action des organisations en France</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fr-FR" sz="1400" u="none" cap="none" strike="noStrike">
                <a:solidFill>
                  <a:srgbClr val="000000"/>
                </a:solidFill>
                <a:latin typeface="Arial"/>
                <a:ea typeface="Arial"/>
                <a:cs typeface="Arial"/>
                <a:sym typeface="Arial"/>
              </a:rPr>
              <a:t>Validation et/ou ajustement des études de cas initialement pressenties par certaines organisations, mais aussi construction d’une grille d’analyse cohérente pour les aborder.</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fr-FR" sz="1400" u="none" cap="none" strike="noStrike">
                <a:solidFill>
                  <a:srgbClr val="000000"/>
                </a:solidFill>
                <a:latin typeface="Arial"/>
                <a:ea typeface="Arial"/>
                <a:cs typeface="Arial"/>
                <a:sym typeface="Arial"/>
              </a:rPr>
              <a:t>Des leviers identifiés : en fonction des enjeux adressés et de leur reconnaissance comme enjeux universels ou communs, de la typologie des activités et de l’articulation entre les actions menées en France et à l’international</a:t>
            </a:r>
            <a:endParaRPr b="0" i="0" sz="20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fr-FR" sz="1400" u="none" cap="none" strike="noStrike">
                <a:solidFill>
                  <a:srgbClr val="000000"/>
                </a:solidFill>
                <a:latin typeface="Arial"/>
                <a:ea typeface="Arial"/>
                <a:cs typeface="Arial"/>
                <a:sym typeface="Arial"/>
              </a:rPr>
              <a:t>Mise en lumière de dimensions thématiques pertinentes à explorer lors de cette présente journée d’étude</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2025-06-16T09:28:05Z</dcterms:created>
  <dc:creator>oumou diallo</dc:creator>
</cp:coreProperties>
</file>